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Wide Medium" panose="020B0604020202020204" charset="0"/>
      <p:regular r:id="rId13"/>
    </p:embeddedFont>
    <p:embeddedFont>
      <p:font typeface="Agrandir Wide Medium Italics" panose="020B0604020202020204" charset="0"/>
      <p:regular r:id="rId14"/>
    </p:embeddedFont>
    <p:embeddedFont>
      <p:font typeface="Aleo" panose="00000500000000000000" pitchFamily="2" charset="0"/>
      <p:regular r:id="rId15"/>
    </p:embeddedFont>
    <p:embeddedFont>
      <p:font typeface="Aleo Bold" panose="00000800000000000000" charset="0"/>
      <p:regular r:id="rId16"/>
    </p:embeddedFont>
    <p:embeddedFont>
      <p:font typeface="Bebas Neue Bold" panose="020B0604020202020204" charset="0"/>
      <p:regular r:id="rId17"/>
    </p:embeddedFont>
    <p:embeddedFont>
      <p:font typeface="Calibri (MS) Bold" panose="020B0604020202020204" charset="0"/>
      <p:regular r:id="rId18"/>
    </p:embeddedFont>
    <p:embeddedFont>
      <p:font typeface="Canva Sans Italics" panose="020B0604020202020204" charset="0"/>
      <p:regular r:id="rId19"/>
    </p:embeddedFont>
    <p:embeddedFont>
      <p:font typeface="League Gothic" panose="020B0604020202020204" charset="0"/>
      <p:regular r:id="rId20"/>
    </p:embeddedFont>
    <p:embeddedFont>
      <p:font typeface="Open Sans" panose="020B0606030504020204" pitchFamily="34" charset="0"/>
      <p:regular r:id="rId21"/>
    </p:embeddedFont>
    <p:embeddedFont>
      <p:font typeface="Open Sans Bold Italics" panose="020B0604020202020204" charset="0"/>
      <p:regular r:id="rId22"/>
    </p:embeddedFont>
    <p:embeddedFont>
      <p:font typeface="Open Sauce" panose="020B0604020202020204" charset="0"/>
      <p:regular r:id="rId23"/>
    </p:embeddedFont>
    <p:embeddedFont>
      <p:font typeface="Playfair Display" panose="00000500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6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2.svg"/><Relationship Id="rId12"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19.sv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4.sv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13.png"/><Relationship Id="rId12"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19.sv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857020" y="1253553"/>
            <a:ext cx="4043808" cy="1560700"/>
          </a:xfrm>
          <a:custGeom>
            <a:avLst/>
            <a:gdLst/>
            <a:ahLst/>
            <a:cxnLst/>
            <a:rect l="l" t="t" r="r" b="b"/>
            <a:pathLst>
              <a:path w="4043808" h="1560700">
                <a:moveTo>
                  <a:pt x="0" y="0"/>
                </a:moveTo>
                <a:lnTo>
                  <a:pt x="4043808" y="0"/>
                </a:lnTo>
                <a:lnTo>
                  <a:pt x="4043808" y="1560699"/>
                </a:lnTo>
                <a:lnTo>
                  <a:pt x="0" y="1560699"/>
                </a:lnTo>
                <a:lnTo>
                  <a:pt x="0" y="0"/>
                </a:lnTo>
                <a:close/>
              </a:path>
            </a:pathLst>
          </a:custGeom>
          <a:blipFill>
            <a:blip r:embed="rId3"/>
            <a:stretch>
              <a:fillRect/>
            </a:stretch>
          </a:blipFill>
        </p:spPr>
      </p:sp>
      <p:sp>
        <p:nvSpPr>
          <p:cNvPr id="4" name="Freeform 4"/>
          <p:cNvSpPr/>
          <p:nvPr/>
        </p:nvSpPr>
        <p:spPr>
          <a:xfrm>
            <a:off x="13967926" y="1665244"/>
            <a:ext cx="2829639" cy="865751"/>
          </a:xfrm>
          <a:custGeom>
            <a:avLst/>
            <a:gdLst/>
            <a:ahLst/>
            <a:cxnLst/>
            <a:rect l="l" t="t" r="r" b="b"/>
            <a:pathLst>
              <a:path w="2829639" h="865751">
                <a:moveTo>
                  <a:pt x="0" y="0"/>
                </a:moveTo>
                <a:lnTo>
                  <a:pt x="2829639" y="0"/>
                </a:lnTo>
                <a:lnTo>
                  <a:pt x="2829639" y="865751"/>
                </a:lnTo>
                <a:lnTo>
                  <a:pt x="0" y="865751"/>
                </a:lnTo>
                <a:lnTo>
                  <a:pt x="0" y="0"/>
                </a:lnTo>
                <a:close/>
              </a:path>
            </a:pathLst>
          </a:custGeom>
          <a:blipFill>
            <a:blip r:embed="rId4"/>
            <a:stretch>
              <a:fillRect/>
            </a:stretch>
          </a:blipFill>
        </p:spPr>
      </p:sp>
      <p:grpSp>
        <p:nvGrpSpPr>
          <p:cNvPr id="5" name="Group 5"/>
          <p:cNvGrpSpPr/>
          <p:nvPr/>
        </p:nvGrpSpPr>
        <p:grpSpPr>
          <a:xfrm>
            <a:off x="5415227" y="2530995"/>
            <a:ext cx="7457546" cy="5225010"/>
            <a:chOff x="0" y="0"/>
            <a:chExt cx="9943395" cy="6966680"/>
          </a:xfrm>
        </p:grpSpPr>
        <p:sp>
          <p:nvSpPr>
            <p:cNvPr id="6" name="TextBox 6"/>
            <p:cNvSpPr txBox="1"/>
            <p:nvPr/>
          </p:nvSpPr>
          <p:spPr>
            <a:xfrm>
              <a:off x="0" y="1584584"/>
              <a:ext cx="9943395" cy="2612263"/>
            </a:xfrm>
            <a:prstGeom prst="rect">
              <a:avLst/>
            </a:prstGeom>
          </p:spPr>
          <p:txBody>
            <a:bodyPr lIns="0" tIns="0" rIns="0" bIns="0" rtlCol="0" anchor="t">
              <a:spAutoFit/>
            </a:bodyPr>
            <a:lstStyle/>
            <a:p>
              <a:pPr algn="ctr">
                <a:lnSpc>
                  <a:spcPts val="14278"/>
                </a:lnSpc>
              </a:pPr>
              <a:r>
                <a:rPr lang="en-US" sz="14137" spc="1413">
                  <a:solidFill>
                    <a:srgbClr val="000000"/>
                  </a:solidFill>
                  <a:latin typeface="League Gothic"/>
                  <a:ea typeface="League Gothic"/>
                  <a:cs typeface="League Gothic"/>
                  <a:sym typeface="League Gothic"/>
                </a:rPr>
                <a:t>TEAM IILX</a:t>
              </a:r>
            </a:p>
          </p:txBody>
        </p:sp>
        <p:sp>
          <p:nvSpPr>
            <p:cNvPr id="7" name="TextBox 7"/>
            <p:cNvSpPr txBox="1"/>
            <p:nvPr/>
          </p:nvSpPr>
          <p:spPr>
            <a:xfrm>
              <a:off x="135627" y="4719613"/>
              <a:ext cx="9672140" cy="2247067"/>
            </a:xfrm>
            <a:prstGeom prst="rect">
              <a:avLst/>
            </a:prstGeom>
          </p:spPr>
          <p:txBody>
            <a:bodyPr lIns="0" tIns="0" rIns="0" bIns="0" rtlCol="0" anchor="t">
              <a:spAutoFit/>
            </a:bodyPr>
            <a:lstStyle/>
            <a:p>
              <a:pPr algn="ctr">
                <a:lnSpc>
                  <a:spcPts val="4453"/>
                </a:lnSpc>
              </a:pPr>
              <a:r>
                <a:rPr lang="en-US" sz="3180" b="1" spc="683">
                  <a:solidFill>
                    <a:srgbClr val="000000"/>
                  </a:solidFill>
                  <a:latin typeface="Aleo Bold"/>
                  <a:ea typeface="Aleo Bold"/>
                  <a:cs typeface="Aleo Bold"/>
                  <a:sym typeface="Aleo Bold"/>
                </a:rPr>
                <a:t>THIRUMOORTHI.S</a:t>
              </a:r>
            </a:p>
            <a:p>
              <a:pPr algn="ctr">
                <a:lnSpc>
                  <a:spcPts val="4453"/>
                </a:lnSpc>
              </a:pPr>
              <a:r>
                <a:rPr lang="en-US" sz="3180" b="1" spc="683">
                  <a:solidFill>
                    <a:srgbClr val="000000"/>
                  </a:solidFill>
                  <a:latin typeface="Aleo Bold"/>
                  <a:ea typeface="Aleo Bold"/>
                  <a:cs typeface="Aleo Bold"/>
                  <a:sym typeface="Aleo Bold"/>
                </a:rPr>
                <a:t>SIVAPRANESH.S.S</a:t>
              </a:r>
            </a:p>
            <a:p>
              <a:pPr algn="ctr">
                <a:lnSpc>
                  <a:spcPts val="4453"/>
                </a:lnSpc>
              </a:pPr>
              <a:r>
                <a:rPr lang="en-US" sz="3180" b="1" spc="683">
                  <a:solidFill>
                    <a:srgbClr val="000000"/>
                  </a:solidFill>
                  <a:latin typeface="Aleo Bold"/>
                  <a:ea typeface="Aleo Bold"/>
                  <a:cs typeface="Aleo Bold"/>
                  <a:sym typeface="Aleo Bold"/>
                </a:rPr>
                <a:t>KARTHI KEYAN.S</a:t>
              </a:r>
            </a:p>
          </p:txBody>
        </p:sp>
        <p:sp>
          <p:nvSpPr>
            <p:cNvPr id="8" name="TextBox 8"/>
            <p:cNvSpPr txBox="1"/>
            <p:nvPr/>
          </p:nvSpPr>
          <p:spPr>
            <a:xfrm>
              <a:off x="301394" y="-66675"/>
              <a:ext cx="9340606" cy="721655"/>
            </a:xfrm>
            <a:prstGeom prst="rect">
              <a:avLst/>
            </a:prstGeom>
          </p:spPr>
          <p:txBody>
            <a:bodyPr lIns="0" tIns="0" rIns="0" bIns="0" rtlCol="0" anchor="t">
              <a:spAutoFit/>
            </a:bodyPr>
            <a:lstStyle/>
            <a:p>
              <a:pPr algn="ctr">
                <a:lnSpc>
                  <a:spcPts val="4453"/>
                </a:lnSpc>
              </a:pPr>
              <a:r>
                <a:rPr lang="en-US" sz="3180" b="1" spc="986">
                  <a:solidFill>
                    <a:srgbClr val="000000"/>
                  </a:solidFill>
                  <a:latin typeface="Aleo Bold"/>
                  <a:ea typeface="Aleo Bold"/>
                  <a:cs typeface="Aleo Bold"/>
                  <a:sym typeface="Aleo Bold"/>
                </a:rPr>
                <a:t>PRESENTED BY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8" b="-18246"/>
            </a:stretch>
          </a:blipFill>
        </p:spPr>
      </p:sp>
      <p:grpSp>
        <p:nvGrpSpPr>
          <p:cNvPr id="3" name="Group 3"/>
          <p:cNvGrpSpPr/>
          <p:nvPr/>
        </p:nvGrpSpPr>
        <p:grpSpPr>
          <a:xfrm>
            <a:off x="4593541" y="-7821401"/>
            <a:ext cx="9480418" cy="9480418"/>
            <a:chOff x="0" y="0"/>
            <a:chExt cx="12730200" cy="12730200"/>
          </a:xfrm>
        </p:grpSpPr>
        <p:sp>
          <p:nvSpPr>
            <p:cNvPr id="4" name="Freeform 4"/>
            <p:cNvSpPr/>
            <p:nvPr/>
          </p:nvSpPr>
          <p:spPr>
            <a:xfrm>
              <a:off x="0" y="0"/>
              <a:ext cx="12730226" cy="12730226"/>
            </a:xfrm>
            <a:custGeom>
              <a:avLst/>
              <a:gdLst/>
              <a:ahLst/>
              <a:cxnLst/>
              <a:rect l="l" t="t" r="r" b="b"/>
              <a:pathLst>
                <a:path w="12730226" h="12730226">
                  <a:moveTo>
                    <a:pt x="0" y="6365113"/>
                  </a:moveTo>
                  <a:cubicBezTo>
                    <a:pt x="0" y="2849753"/>
                    <a:pt x="2849753" y="0"/>
                    <a:pt x="6365113" y="0"/>
                  </a:cubicBezTo>
                  <a:lnTo>
                    <a:pt x="6365113" y="12700"/>
                  </a:lnTo>
                  <a:lnTo>
                    <a:pt x="6365113" y="0"/>
                  </a:lnTo>
                  <a:cubicBezTo>
                    <a:pt x="9880473" y="0"/>
                    <a:pt x="12730226" y="2849753"/>
                    <a:pt x="12730226" y="6365113"/>
                  </a:cubicBezTo>
                  <a:cubicBezTo>
                    <a:pt x="12730226" y="9880473"/>
                    <a:pt x="9880473" y="12730226"/>
                    <a:pt x="6365113" y="12730226"/>
                  </a:cubicBezTo>
                  <a:lnTo>
                    <a:pt x="6365113" y="12717526"/>
                  </a:lnTo>
                  <a:lnTo>
                    <a:pt x="6365113" y="12730226"/>
                  </a:lnTo>
                  <a:cubicBezTo>
                    <a:pt x="2849753" y="12730226"/>
                    <a:pt x="0" y="9880473"/>
                    <a:pt x="0" y="6365113"/>
                  </a:cubicBezTo>
                  <a:lnTo>
                    <a:pt x="12700" y="6365113"/>
                  </a:lnTo>
                  <a:lnTo>
                    <a:pt x="23368" y="6371971"/>
                  </a:lnTo>
                  <a:cubicBezTo>
                    <a:pt x="20320" y="6376670"/>
                    <a:pt x="14478" y="6378829"/>
                    <a:pt x="9144" y="6377305"/>
                  </a:cubicBezTo>
                  <a:cubicBezTo>
                    <a:pt x="3810" y="6375781"/>
                    <a:pt x="0" y="6370701"/>
                    <a:pt x="0" y="6365113"/>
                  </a:cubicBezTo>
                  <a:moveTo>
                    <a:pt x="25400" y="6365113"/>
                  </a:moveTo>
                  <a:lnTo>
                    <a:pt x="12700" y="6365113"/>
                  </a:lnTo>
                  <a:lnTo>
                    <a:pt x="2032" y="6358255"/>
                  </a:lnTo>
                  <a:cubicBezTo>
                    <a:pt x="5080" y="6353556"/>
                    <a:pt x="10922" y="6351397"/>
                    <a:pt x="16256" y="6352921"/>
                  </a:cubicBezTo>
                  <a:cubicBezTo>
                    <a:pt x="21590" y="6354445"/>
                    <a:pt x="25400" y="6359525"/>
                    <a:pt x="25400" y="6365113"/>
                  </a:cubicBezTo>
                  <a:cubicBezTo>
                    <a:pt x="25400" y="9866376"/>
                    <a:pt x="2863723" y="12704826"/>
                    <a:pt x="6365113" y="12704826"/>
                  </a:cubicBezTo>
                  <a:cubicBezTo>
                    <a:pt x="9866503" y="12704826"/>
                    <a:pt x="12704826" y="9866503"/>
                    <a:pt x="12704826" y="6365113"/>
                  </a:cubicBezTo>
                  <a:lnTo>
                    <a:pt x="12717526" y="6365113"/>
                  </a:lnTo>
                  <a:lnTo>
                    <a:pt x="12704826" y="6365113"/>
                  </a:lnTo>
                  <a:cubicBezTo>
                    <a:pt x="12704826" y="2863723"/>
                    <a:pt x="9866376" y="25400"/>
                    <a:pt x="6365113" y="25400"/>
                  </a:cubicBezTo>
                  <a:lnTo>
                    <a:pt x="6365113" y="12700"/>
                  </a:lnTo>
                  <a:lnTo>
                    <a:pt x="6365113" y="25400"/>
                  </a:lnTo>
                  <a:cubicBezTo>
                    <a:pt x="2863723" y="25400"/>
                    <a:pt x="25400" y="2863723"/>
                    <a:pt x="25400" y="6365113"/>
                  </a:cubicBezTo>
                  <a:close/>
                </a:path>
              </a:pathLst>
            </a:custGeom>
            <a:solidFill>
              <a:srgbClr val="FFFFFF"/>
            </a:solidFill>
          </p:spPr>
        </p:sp>
      </p:grpSp>
      <p:sp>
        <p:nvSpPr>
          <p:cNvPr id="5" name="AutoShape 5"/>
          <p:cNvSpPr/>
          <p:nvPr/>
        </p:nvSpPr>
        <p:spPr>
          <a:xfrm>
            <a:off x="15468684" y="8122332"/>
            <a:ext cx="1509365" cy="799585"/>
          </a:xfrm>
          <a:prstGeom prst="line">
            <a:avLst/>
          </a:prstGeom>
          <a:ln w="9525" cap="rnd">
            <a:solidFill>
              <a:srgbClr val="3D3D3D"/>
            </a:solidFill>
            <a:prstDash val="solid"/>
            <a:headEnd type="none" w="sm" len="sm"/>
            <a:tailEnd type="none" w="sm" len="sm"/>
          </a:ln>
        </p:spPr>
      </p:sp>
      <p:sp>
        <p:nvSpPr>
          <p:cNvPr id="6" name="AutoShape 6"/>
          <p:cNvSpPr/>
          <p:nvPr/>
        </p:nvSpPr>
        <p:spPr>
          <a:xfrm>
            <a:off x="17293217" y="9040691"/>
            <a:ext cx="705261" cy="1478670"/>
          </a:xfrm>
          <a:prstGeom prst="line">
            <a:avLst/>
          </a:prstGeom>
          <a:ln w="9525" cap="rnd">
            <a:solidFill>
              <a:srgbClr val="3D3D3D"/>
            </a:solidFill>
            <a:prstDash val="solid"/>
            <a:headEnd type="none" w="sm" len="sm"/>
            <a:tailEnd type="none" w="sm" len="sm"/>
          </a:ln>
        </p:spPr>
      </p:sp>
      <p:sp>
        <p:nvSpPr>
          <p:cNvPr id="7" name="Freeform 7"/>
          <p:cNvSpPr/>
          <p:nvPr/>
        </p:nvSpPr>
        <p:spPr>
          <a:xfrm rot="1191014">
            <a:off x="16963846" y="8763600"/>
            <a:ext cx="478067" cy="478968"/>
          </a:xfrm>
          <a:custGeom>
            <a:avLst/>
            <a:gdLst/>
            <a:ahLst/>
            <a:cxnLst/>
            <a:rect l="l" t="t" r="r" b="b"/>
            <a:pathLst>
              <a:path w="478067" h="478968">
                <a:moveTo>
                  <a:pt x="0" y="0"/>
                </a:moveTo>
                <a:lnTo>
                  <a:pt x="478067" y="0"/>
                </a:lnTo>
                <a:lnTo>
                  <a:pt x="478067" y="478968"/>
                </a:lnTo>
                <a:lnTo>
                  <a:pt x="0" y="478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191014">
            <a:off x="15003094" y="7800714"/>
            <a:ext cx="479845" cy="480298"/>
          </a:xfrm>
          <a:custGeom>
            <a:avLst/>
            <a:gdLst/>
            <a:ahLst/>
            <a:cxnLst/>
            <a:rect l="l" t="t" r="r" b="b"/>
            <a:pathLst>
              <a:path w="479845" h="480298">
                <a:moveTo>
                  <a:pt x="0" y="0"/>
                </a:moveTo>
                <a:lnTo>
                  <a:pt x="479845" y="0"/>
                </a:lnTo>
                <a:lnTo>
                  <a:pt x="479845" y="480299"/>
                </a:lnTo>
                <a:lnTo>
                  <a:pt x="0" y="480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895488" y="696735"/>
            <a:ext cx="2695057" cy="2457258"/>
          </a:xfrm>
          <a:custGeom>
            <a:avLst/>
            <a:gdLst/>
            <a:ahLst/>
            <a:cxnLst/>
            <a:rect l="l" t="t" r="r" b="b"/>
            <a:pathLst>
              <a:path w="2695057" h="2457258">
                <a:moveTo>
                  <a:pt x="0" y="0"/>
                </a:moveTo>
                <a:lnTo>
                  <a:pt x="2695057" y="0"/>
                </a:lnTo>
                <a:lnTo>
                  <a:pt x="2695057" y="2457258"/>
                </a:lnTo>
                <a:lnTo>
                  <a:pt x="0" y="2457258"/>
                </a:lnTo>
                <a:lnTo>
                  <a:pt x="0" y="0"/>
                </a:lnTo>
                <a:close/>
              </a:path>
            </a:pathLst>
          </a:custGeom>
          <a:blipFill>
            <a:blip r:embed="rId7"/>
            <a:stretch>
              <a:fillRect/>
            </a:stretch>
          </a:blipFill>
        </p:spPr>
      </p:sp>
      <p:sp>
        <p:nvSpPr>
          <p:cNvPr id="10" name="TextBox 10"/>
          <p:cNvSpPr txBox="1"/>
          <p:nvPr/>
        </p:nvSpPr>
        <p:spPr>
          <a:xfrm>
            <a:off x="3500324" y="1639967"/>
            <a:ext cx="7227364" cy="2687231"/>
          </a:xfrm>
          <a:prstGeom prst="rect">
            <a:avLst/>
          </a:prstGeom>
        </p:spPr>
        <p:txBody>
          <a:bodyPr lIns="0" tIns="0" rIns="0" bIns="0" rtlCol="0" anchor="t">
            <a:spAutoFit/>
          </a:bodyPr>
          <a:lstStyle/>
          <a:p>
            <a:pPr algn="l">
              <a:lnSpc>
                <a:spcPts val="3093"/>
              </a:lnSpc>
            </a:pPr>
            <a:endParaRPr/>
          </a:p>
          <a:p>
            <a:pPr algn="l">
              <a:lnSpc>
                <a:spcPts val="3093"/>
              </a:lnSpc>
            </a:pPr>
            <a:endParaRP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Poor Hindi TTS Quality</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Robotic pronunciation</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Harsh consonants</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High-frequency noise</a:t>
            </a:r>
          </a:p>
          <a:p>
            <a:pPr algn="l">
              <a:lnSpc>
                <a:spcPts val="3093"/>
              </a:lnSpc>
            </a:pPr>
            <a:endParaRPr lang="en-US" sz="2379" spc="-71">
              <a:solidFill>
                <a:srgbClr val="2C0C6B"/>
              </a:solidFill>
              <a:latin typeface="Open Sauce"/>
              <a:ea typeface="Open Sauce"/>
              <a:cs typeface="Open Sauce"/>
              <a:sym typeface="Open Sauce"/>
            </a:endParaRPr>
          </a:p>
        </p:txBody>
      </p:sp>
      <p:sp>
        <p:nvSpPr>
          <p:cNvPr id="11" name="TextBox 11"/>
          <p:cNvSpPr txBox="1"/>
          <p:nvPr/>
        </p:nvSpPr>
        <p:spPr>
          <a:xfrm>
            <a:off x="1579640" y="1571252"/>
            <a:ext cx="3541395"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CHALLENGE NO. 3</a:t>
            </a:r>
          </a:p>
        </p:txBody>
      </p:sp>
      <p:sp>
        <p:nvSpPr>
          <p:cNvPr id="12" name="TextBox 12"/>
          <p:cNvSpPr txBox="1"/>
          <p:nvPr/>
        </p:nvSpPr>
        <p:spPr>
          <a:xfrm>
            <a:off x="3500324" y="4593071"/>
            <a:ext cx="7227364" cy="2331982"/>
          </a:xfrm>
          <a:prstGeom prst="rect">
            <a:avLst/>
          </a:prstGeom>
        </p:spPr>
        <p:txBody>
          <a:bodyPr lIns="0" tIns="0" rIns="0" bIns="0" rtlCol="0" anchor="t">
            <a:spAutoFit/>
          </a:bodyPr>
          <a:lstStyle/>
          <a:p>
            <a:pPr algn="l">
              <a:lnSpc>
                <a:spcPts val="3093"/>
              </a:lnSpc>
            </a:pPr>
            <a:endParaRPr/>
          </a:p>
          <a:p>
            <a:pPr algn="l">
              <a:lnSpc>
                <a:spcPts val="3093"/>
              </a:lnSpc>
            </a:pPr>
            <a:endParaRP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Low-pass filtering (~3–4 kHz cutoff)</a:t>
            </a: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Windowing techniques (Hamming window)</a:t>
            </a: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Amplitude normalization</a:t>
            </a: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DSP-based smoothing</a:t>
            </a:r>
          </a:p>
        </p:txBody>
      </p:sp>
      <p:sp>
        <p:nvSpPr>
          <p:cNvPr id="13" name="TextBox 13"/>
          <p:cNvSpPr txBox="1"/>
          <p:nvPr/>
        </p:nvSpPr>
        <p:spPr>
          <a:xfrm>
            <a:off x="1579640" y="4626613"/>
            <a:ext cx="2038707"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SOLUTION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8" b="-18246"/>
            </a:stretch>
          </a:blipFill>
        </p:spPr>
      </p:sp>
      <p:sp>
        <p:nvSpPr>
          <p:cNvPr id="3" name="TextBox 3"/>
          <p:cNvSpPr txBox="1"/>
          <p:nvPr/>
        </p:nvSpPr>
        <p:spPr>
          <a:xfrm>
            <a:off x="3308971" y="2895577"/>
            <a:ext cx="6216029" cy="1578445"/>
          </a:xfrm>
          <a:prstGeom prst="rect">
            <a:avLst/>
          </a:prstGeom>
        </p:spPr>
        <p:txBody>
          <a:bodyPr wrap="square" lIns="0" tIns="0" rIns="0" bIns="0" rtlCol="0" anchor="t">
            <a:spAutoFit/>
          </a:bodyPr>
          <a:lstStyle/>
          <a:p>
            <a:pPr algn="l">
              <a:lnSpc>
                <a:spcPts val="13529"/>
              </a:lnSpc>
              <a:spcBef>
                <a:spcPct val="0"/>
              </a:spcBef>
            </a:pPr>
            <a:r>
              <a:rPr lang="en-US" sz="9663" spc="-289" dirty="0">
                <a:gradFill>
                  <a:gsLst>
                    <a:gs pos="0">
                      <a:srgbClr val="004AAD">
                        <a:alpha val="100000"/>
                      </a:srgbClr>
                    </a:gs>
                    <a:gs pos="100000">
                      <a:srgbClr val="CB6CE6">
                        <a:alpha val="100000"/>
                      </a:srgbClr>
                    </a:gs>
                  </a:gsLst>
                  <a:lin ang="0"/>
                </a:gradFill>
                <a:latin typeface="Playfair Display"/>
                <a:ea typeface="Playfair Display"/>
                <a:cs typeface="Playfair Display"/>
                <a:sym typeface="Playfair Display"/>
              </a:rPr>
              <a:t>Thank You</a:t>
            </a:r>
          </a:p>
        </p:txBody>
      </p:sp>
      <p:sp>
        <p:nvSpPr>
          <p:cNvPr id="4" name="TextBox 4"/>
          <p:cNvSpPr txBox="1"/>
          <p:nvPr/>
        </p:nvSpPr>
        <p:spPr>
          <a:xfrm>
            <a:off x="2976196" y="5733450"/>
            <a:ext cx="11840836" cy="886675"/>
          </a:xfrm>
          <a:prstGeom prst="rect">
            <a:avLst/>
          </a:prstGeom>
        </p:spPr>
        <p:txBody>
          <a:bodyPr lIns="0" tIns="0" rIns="0" bIns="0" rtlCol="0" anchor="t">
            <a:spAutoFit/>
          </a:bodyPr>
          <a:lstStyle/>
          <a:p>
            <a:pPr algn="l">
              <a:lnSpc>
                <a:spcPts val="7201"/>
              </a:lnSpc>
              <a:spcBef>
                <a:spcPct val="0"/>
              </a:spcBef>
            </a:pPr>
            <a:r>
              <a:rPr lang="en-US" sz="5143" spc="-154">
                <a:solidFill>
                  <a:srgbClr val="8C52FF"/>
                </a:solidFill>
                <a:latin typeface="Playfair Display"/>
                <a:ea typeface="Playfair Display"/>
                <a:cs typeface="Playfair Display"/>
                <a:sym typeface="Playfair Display"/>
              </a:rPr>
              <a:t>  “ </a:t>
            </a:r>
            <a:r>
              <a:rPr lang="en-US" sz="5143" spc="-154">
                <a:gradFill>
                  <a:gsLst>
                    <a:gs pos="0">
                      <a:srgbClr val="5DE0E6">
                        <a:alpha val="100000"/>
                      </a:srgbClr>
                    </a:gs>
                    <a:gs pos="100000">
                      <a:srgbClr val="004AAD">
                        <a:alpha val="100000"/>
                      </a:srgbClr>
                    </a:gs>
                  </a:gsLst>
                  <a:lin ang="0"/>
                </a:gradFill>
                <a:latin typeface="Playfair Display"/>
                <a:ea typeface="Playfair Display"/>
                <a:cs typeface="Playfair Display"/>
                <a:sym typeface="Playfair Display"/>
              </a:rPr>
              <a:t>At the edge, every millisecond matters</a:t>
            </a:r>
            <a:r>
              <a:rPr lang="en-US" sz="5143" spc="-154">
                <a:gradFill>
                  <a:gsLst>
                    <a:gs pos="0">
                      <a:srgbClr val="004AAD">
                        <a:alpha val="100000"/>
                      </a:srgbClr>
                    </a:gs>
                    <a:gs pos="100000">
                      <a:srgbClr val="CB6CE6">
                        <a:alpha val="100000"/>
                      </a:srgbClr>
                    </a:gs>
                  </a:gsLst>
                  <a:lin ang="0"/>
                </a:gradFill>
                <a:latin typeface="Playfair Display"/>
                <a:ea typeface="Playfair Display"/>
                <a:cs typeface="Playfair Display"/>
                <a:sym typeface="Playfair Display"/>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444"/>
            </a:stretch>
          </a:blipFill>
        </p:spPr>
        <p:txBody>
          <a:bodyPr/>
          <a:lstStyle/>
          <a:p>
            <a:endParaRPr lang="en-IN" dirty="0"/>
          </a:p>
        </p:txBody>
      </p:sp>
      <p:sp>
        <p:nvSpPr>
          <p:cNvPr id="3" name="AutoShape 3"/>
          <p:cNvSpPr/>
          <p:nvPr/>
        </p:nvSpPr>
        <p:spPr>
          <a:xfrm>
            <a:off x="2737714" y="6545558"/>
            <a:ext cx="12999800" cy="0"/>
          </a:xfrm>
          <a:prstGeom prst="line">
            <a:avLst/>
          </a:prstGeom>
          <a:ln w="9525" cap="flat">
            <a:solidFill>
              <a:srgbClr val="2C0C6B"/>
            </a:solidFill>
            <a:prstDash val="solid"/>
            <a:headEnd type="none" w="sm" len="sm"/>
            <a:tailEnd type="none" w="sm" len="sm"/>
          </a:ln>
        </p:spPr>
      </p:sp>
      <p:sp>
        <p:nvSpPr>
          <p:cNvPr id="4" name="AutoShape 4"/>
          <p:cNvSpPr/>
          <p:nvPr/>
        </p:nvSpPr>
        <p:spPr>
          <a:xfrm>
            <a:off x="1028700" y="3505858"/>
            <a:ext cx="16230600" cy="0"/>
          </a:xfrm>
          <a:prstGeom prst="line">
            <a:avLst/>
          </a:prstGeom>
          <a:ln w="9525" cap="flat">
            <a:solidFill>
              <a:srgbClr val="2C0C6B"/>
            </a:solidFill>
            <a:prstDash val="solid"/>
            <a:headEnd type="none" w="sm" len="sm"/>
            <a:tailEnd type="none" w="sm" len="sm"/>
          </a:ln>
        </p:spPr>
      </p:sp>
      <p:sp>
        <p:nvSpPr>
          <p:cNvPr id="5" name="TextBox 5"/>
          <p:cNvSpPr txBox="1"/>
          <p:nvPr/>
        </p:nvSpPr>
        <p:spPr>
          <a:xfrm>
            <a:off x="5693188" y="3741442"/>
            <a:ext cx="6901623" cy="2716794"/>
          </a:xfrm>
          <a:prstGeom prst="rect">
            <a:avLst/>
          </a:prstGeom>
        </p:spPr>
        <p:txBody>
          <a:bodyPr wrap="square" lIns="0" tIns="0" rIns="0" bIns="0" rtlCol="0" anchor="t">
            <a:spAutoFit/>
          </a:bodyPr>
          <a:lstStyle/>
          <a:p>
            <a:pPr algn="ctr">
              <a:lnSpc>
                <a:spcPts val="10037"/>
              </a:lnSpc>
              <a:spcBef>
                <a:spcPct val="0"/>
              </a:spcBef>
            </a:pPr>
            <a:r>
              <a:rPr lang="en-US" sz="7169" b="1" spc="-215" dirty="0">
                <a:solidFill>
                  <a:srgbClr val="2C0C6B"/>
                </a:solidFill>
                <a:latin typeface="Agrandir Wide Medium"/>
                <a:ea typeface="Agrandir Wide Medium"/>
                <a:cs typeface="Agrandir Wide Medium"/>
                <a:sym typeface="Agrandir Wide Medium"/>
              </a:rPr>
              <a:t>LOCAL EDGE OPERATOR</a:t>
            </a:r>
          </a:p>
        </p:txBody>
      </p:sp>
      <p:sp>
        <p:nvSpPr>
          <p:cNvPr id="6" name="TextBox 6"/>
          <p:cNvSpPr txBox="1"/>
          <p:nvPr/>
        </p:nvSpPr>
        <p:spPr>
          <a:xfrm>
            <a:off x="1028700" y="971550"/>
            <a:ext cx="9105900" cy="878349"/>
          </a:xfrm>
          <a:prstGeom prst="rect">
            <a:avLst/>
          </a:prstGeom>
        </p:spPr>
        <p:txBody>
          <a:bodyPr wrap="square" lIns="0" tIns="0" rIns="0" bIns="0" rtlCol="0" anchor="t">
            <a:spAutoFit/>
          </a:bodyPr>
          <a:lstStyle/>
          <a:p>
            <a:pPr algn="ctr">
              <a:lnSpc>
                <a:spcPts val="3480"/>
              </a:lnSpc>
              <a:spcBef>
                <a:spcPct val="0"/>
              </a:spcBef>
            </a:pPr>
            <a:r>
              <a:rPr lang="en-US" sz="2485" b="1" spc="534" dirty="0">
                <a:solidFill>
                  <a:srgbClr val="2C0C6B"/>
                </a:solidFill>
                <a:latin typeface="Aleo Bold"/>
                <a:ea typeface="Aleo Bold"/>
                <a:cs typeface="Aleo Bold"/>
                <a:sym typeface="Aleo Bold"/>
              </a:rPr>
              <a:t>BHARAT AI-SOC STUDENT CHALLENGE</a:t>
            </a:r>
          </a:p>
          <a:p>
            <a:pPr algn="ctr">
              <a:lnSpc>
                <a:spcPts val="3480"/>
              </a:lnSpc>
              <a:spcBef>
                <a:spcPct val="0"/>
              </a:spcBef>
            </a:pPr>
            <a:endParaRPr lang="en-US" sz="2485" b="1" spc="534" dirty="0">
              <a:solidFill>
                <a:srgbClr val="2C0C6B"/>
              </a:solidFill>
              <a:latin typeface="Aleo Bold"/>
              <a:ea typeface="Aleo Bold"/>
              <a:cs typeface="Aleo Bold"/>
              <a:sym typeface="Aleo Bold"/>
            </a:endParaRPr>
          </a:p>
        </p:txBody>
      </p:sp>
      <p:sp>
        <p:nvSpPr>
          <p:cNvPr id="7" name="TextBox 7"/>
          <p:cNvSpPr txBox="1"/>
          <p:nvPr/>
        </p:nvSpPr>
        <p:spPr>
          <a:xfrm>
            <a:off x="9727922" y="8894976"/>
            <a:ext cx="7531378" cy="406592"/>
          </a:xfrm>
          <a:prstGeom prst="rect">
            <a:avLst/>
          </a:prstGeom>
        </p:spPr>
        <p:txBody>
          <a:bodyPr lIns="0" tIns="0" rIns="0" bIns="0" rtlCol="0" anchor="t">
            <a:spAutoFit/>
          </a:bodyPr>
          <a:lstStyle/>
          <a:p>
            <a:pPr algn="ctr">
              <a:lnSpc>
                <a:spcPts val="3209"/>
              </a:lnSpc>
              <a:spcBef>
                <a:spcPct val="0"/>
              </a:spcBef>
            </a:pPr>
            <a:r>
              <a:rPr lang="en-US" sz="2292" b="1" spc="492">
                <a:solidFill>
                  <a:srgbClr val="2C0C6B"/>
                </a:solidFill>
                <a:latin typeface="Aleo Bold"/>
                <a:ea typeface="Aleo Bold"/>
                <a:cs typeface="Aleo Bold"/>
                <a:sym typeface="Aleo Bold"/>
              </a:rPr>
              <a:t> https://github.com/Thirumoorthi-360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26655" y="2757671"/>
            <a:ext cx="16230600" cy="0"/>
          </a:xfrm>
          <a:prstGeom prst="line">
            <a:avLst/>
          </a:prstGeom>
          <a:ln w="9525" cap="flat">
            <a:solidFill>
              <a:srgbClr val="2C0C6B"/>
            </a:solidFill>
            <a:prstDash val="solid"/>
            <a:headEnd type="none" w="sm" len="sm"/>
            <a:tailEnd type="none" w="sm" len="sm"/>
          </a:ln>
        </p:spPr>
      </p:sp>
      <p:sp>
        <p:nvSpPr>
          <p:cNvPr id="4" name="AutoShape 4"/>
          <p:cNvSpPr/>
          <p:nvPr/>
        </p:nvSpPr>
        <p:spPr>
          <a:xfrm>
            <a:off x="726655" y="818850"/>
            <a:ext cx="16230600" cy="0"/>
          </a:xfrm>
          <a:prstGeom prst="line">
            <a:avLst/>
          </a:prstGeom>
          <a:ln w="9525" cap="flat">
            <a:solidFill>
              <a:srgbClr val="2C0C6B"/>
            </a:solidFill>
            <a:prstDash val="solid"/>
            <a:headEnd type="none" w="sm" len="sm"/>
            <a:tailEnd type="none" w="sm" len="sm"/>
          </a:ln>
        </p:spPr>
      </p:sp>
      <p:sp>
        <p:nvSpPr>
          <p:cNvPr id="5" name="Freeform 5"/>
          <p:cNvSpPr/>
          <p:nvPr/>
        </p:nvSpPr>
        <p:spPr>
          <a:xfrm>
            <a:off x="16603543" y="1611404"/>
            <a:ext cx="353712" cy="353712"/>
          </a:xfrm>
          <a:custGeom>
            <a:avLst/>
            <a:gdLst/>
            <a:ahLst/>
            <a:cxnLst/>
            <a:rect l="l" t="t" r="r" b="b"/>
            <a:pathLst>
              <a:path w="353712" h="353712">
                <a:moveTo>
                  <a:pt x="0" y="0"/>
                </a:moveTo>
                <a:lnTo>
                  <a:pt x="353712" y="0"/>
                </a:lnTo>
                <a:lnTo>
                  <a:pt x="353712" y="353713"/>
                </a:lnTo>
                <a:lnTo>
                  <a:pt x="0" y="3537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21364" y="3406020"/>
            <a:ext cx="8922636" cy="5179840"/>
          </a:xfrm>
          <a:custGeom>
            <a:avLst/>
            <a:gdLst/>
            <a:ahLst/>
            <a:cxnLst/>
            <a:rect l="l" t="t" r="r" b="b"/>
            <a:pathLst>
              <a:path w="8922636" h="5179840">
                <a:moveTo>
                  <a:pt x="0" y="0"/>
                </a:moveTo>
                <a:lnTo>
                  <a:pt x="8922636" y="0"/>
                </a:lnTo>
                <a:lnTo>
                  <a:pt x="8922636" y="5179840"/>
                </a:lnTo>
                <a:lnTo>
                  <a:pt x="0" y="5179840"/>
                </a:lnTo>
                <a:lnTo>
                  <a:pt x="0" y="0"/>
                </a:lnTo>
                <a:close/>
              </a:path>
            </a:pathLst>
          </a:custGeom>
          <a:blipFill>
            <a:blip r:embed="rId5"/>
            <a:stretch>
              <a:fillRect l="-3628" r="-3628"/>
            </a:stretch>
          </a:blipFill>
        </p:spPr>
      </p:sp>
      <p:sp>
        <p:nvSpPr>
          <p:cNvPr id="7" name="TextBox 7"/>
          <p:cNvSpPr txBox="1"/>
          <p:nvPr/>
        </p:nvSpPr>
        <p:spPr>
          <a:xfrm>
            <a:off x="697158" y="931652"/>
            <a:ext cx="10997259" cy="1767206"/>
          </a:xfrm>
          <a:prstGeom prst="rect">
            <a:avLst/>
          </a:prstGeom>
        </p:spPr>
        <p:txBody>
          <a:bodyPr lIns="0" tIns="0" rIns="0" bIns="0" rtlCol="0" anchor="t">
            <a:spAutoFit/>
          </a:bodyPr>
          <a:lstStyle/>
          <a:p>
            <a:pPr algn="l">
              <a:lnSpc>
                <a:spcPts val="12319"/>
              </a:lnSpc>
              <a:spcBef>
                <a:spcPct val="0"/>
              </a:spcBef>
            </a:pPr>
            <a:r>
              <a:rPr lang="en-US" sz="8799" b="1" spc="-263" dirty="0">
                <a:solidFill>
                  <a:srgbClr val="2C0C6B"/>
                </a:solidFill>
                <a:latin typeface="Agrandir Wide Medium"/>
                <a:ea typeface="Agrandir Wide Medium"/>
                <a:cs typeface="Agrandir Wide Medium"/>
                <a:sym typeface="Agrandir Wide Medium"/>
              </a:rPr>
              <a:t>INTRODUCTION</a:t>
            </a:r>
          </a:p>
        </p:txBody>
      </p:sp>
      <p:sp>
        <p:nvSpPr>
          <p:cNvPr id="8" name="TextBox 8"/>
          <p:cNvSpPr txBox="1"/>
          <p:nvPr/>
        </p:nvSpPr>
        <p:spPr>
          <a:xfrm>
            <a:off x="8922636" y="3533958"/>
            <a:ext cx="9114988" cy="4977068"/>
          </a:xfrm>
          <a:prstGeom prst="rect">
            <a:avLst/>
          </a:prstGeom>
        </p:spPr>
        <p:txBody>
          <a:bodyPr lIns="0" tIns="0" rIns="0" bIns="0" rtlCol="0" anchor="t">
            <a:spAutoFit/>
          </a:bodyPr>
          <a:lstStyle/>
          <a:p>
            <a:pPr algn="l">
              <a:lnSpc>
                <a:spcPts val="2604"/>
              </a:lnSpc>
            </a:pPr>
            <a:endParaRPr dirty="0"/>
          </a:p>
          <a:p>
            <a:pPr algn="l">
              <a:lnSpc>
                <a:spcPts val="2604"/>
              </a:lnSpc>
            </a:pPr>
            <a:endParaRPr dirty="0"/>
          </a:p>
          <a:p>
            <a:pPr algn="l">
              <a:lnSpc>
                <a:spcPts val="2604"/>
              </a:lnSpc>
            </a:pPr>
            <a:r>
              <a:rPr lang="en-US" sz="2003" spc="-60" dirty="0">
                <a:solidFill>
                  <a:srgbClr val="2C0C6B"/>
                </a:solidFill>
                <a:latin typeface="Open Sauce"/>
                <a:ea typeface="Open Sauce"/>
                <a:cs typeface="Open Sauce"/>
                <a:sym typeface="Open Sauce"/>
              </a:rPr>
              <a:t>This voice assistant that does not need the cloud would be very useful because the voice assistant would be able to do things without the cloud.</a:t>
            </a:r>
          </a:p>
          <a:p>
            <a:pPr algn="l">
              <a:lnSpc>
                <a:spcPts val="2604"/>
              </a:lnSpc>
            </a:pPr>
            <a:r>
              <a:rPr lang="en-US" sz="2003" spc="-60" dirty="0">
                <a:solidFill>
                  <a:srgbClr val="2C0C6B"/>
                </a:solidFill>
                <a:latin typeface="Open Sauce"/>
                <a:ea typeface="Open Sauce"/>
                <a:cs typeface="Open Sauce"/>
                <a:sym typeface="Open Sauce"/>
              </a:rPr>
              <a:t>What if this thing could work all by itself without needing the internet on your computer? It would be totally secure and private. This thing could run entirely offline locally securely and privately on your hardware. </a:t>
            </a:r>
          </a:p>
          <a:p>
            <a:pPr algn="l">
              <a:lnSpc>
                <a:spcPts val="2604"/>
              </a:lnSpc>
            </a:pPr>
            <a:r>
              <a:rPr lang="en-US" sz="2003" spc="-60" dirty="0">
                <a:solidFill>
                  <a:srgbClr val="2C0C6B"/>
                </a:solidFill>
                <a:latin typeface="Open Sauce"/>
                <a:ea typeface="Open Sauce"/>
                <a:cs typeface="Open Sauce"/>
                <a:sym typeface="Open Sauce"/>
              </a:rPr>
              <a:t>This project is about building a voice assistant that can work without the internet. We are making a voice assistant that runs on a Raspberry Pi 4. The Raspberry Pi 4  is a computer. We want to make sure this voice assistant uses little memory. We also want to keep the users information private. The Hindi voice assistant, on the Raspberry Pi 4 is what we are focusing on. We are trying to make this Hindi voice assistant work without using the internet at all.</a:t>
            </a:r>
          </a:p>
          <a:p>
            <a:pPr algn="l">
              <a:lnSpc>
                <a:spcPts val="2604"/>
              </a:lnSpc>
            </a:pPr>
            <a:endParaRPr lang="en-US" sz="2003" spc="-60" dirty="0">
              <a:solidFill>
                <a:srgbClr val="2C0C6B"/>
              </a:solidFill>
              <a:latin typeface="Open Sauce"/>
              <a:ea typeface="Open Sauce"/>
              <a:cs typeface="Open Sauce"/>
              <a:sym typeface="Open Sauce"/>
            </a:endParaRPr>
          </a:p>
          <a:p>
            <a:pPr algn="l">
              <a:lnSpc>
                <a:spcPts val="2604"/>
              </a:lnSpc>
            </a:pPr>
            <a:endParaRPr lang="en-US" sz="2003" spc="-60" dirty="0">
              <a:solidFill>
                <a:srgbClr val="2C0C6B"/>
              </a:solidFill>
              <a:latin typeface="Open Sauce"/>
              <a:ea typeface="Open Sauce"/>
              <a:cs typeface="Open Sauce"/>
              <a:sym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39063" y="2806446"/>
            <a:ext cx="7236120" cy="0"/>
          </a:xfrm>
          <a:prstGeom prst="line">
            <a:avLst/>
          </a:prstGeom>
          <a:ln w="9525" cap="flat">
            <a:solidFill>
              <a:srgbClr val="2C0C6B"/>
            </a:solidFill>
            <a:prstDash val="solid"/>
            <a:headEnd type="none" w="sm" len="sm"/>
            <a:tailEnd type="none" w="sm" len="sm"/>
          </a:ln>
        </p:spPr>
      </p:sp>
      <p:sp>
        <p:nvSpPr>
          <p:cNvPr id="4" name="AutoShape 4"/>
          <p:cNvSpPr/>
          <p:nvPr/>
        </p:nvSpPr>
        <p:spPr>
          <a:xfrm flipV="1">
            <a:off x="739063" y="1028700"/>
            <a:ext cx="7236120" cy="4762"/>
          </a:xfrm>
          <a:prstGeom prst="line">
            <a:avLst/>
          </a:prstGeom>
          <a:ln w="9525" cap="flat">
            <a:solidFill>
              <a:srgbClr val="2C0C6B"/>
            </a:solidFill>
            <a:prstDash val="solid"/>
            <a:headEnd type="none" w="sm" len="sm"/>
            <a:tailEnd type="none" w="sm" len="sm"/>
          </a:ln>
        </p:spPr>
      </p:sp>
      <p:sp>
        <p:nvSpPr>
          <p:cNvPr id="5" name="TextBox 5"/>
          <p:cNvSpPr txBox="1"/>
          <p:nvPr/>
        </p:nvSpPr>
        <p:spPr>
          <a:xfrm>
            <a:off x="739063" y="1137617"/>
            <a:ext cx="7815395" cy="1767206"/>
          </a:xfrm>
          <a:prstGeom prst="rect">
            <a:avLst/>
          </a:prstGeom>
        </p:spPr>
        <p:txBody>
          <a:bodyPr lIns="0" tIns="0" rIns="0" bIns="0" rtlCol="0" anchor="t">
            <a:spAutoFit/>
          </a:bodyPr>
          <a:lstStyle/>
          <a:p>
            <a:pPr algn="l">
              <a:lnSpc>
                <a:spcPts val="12319"/>
              </a:lnSpc>
              <a:spcBef>
                <a:spcPct val="0"/>
              </a:spcBef>
            </a:pPr>
            <a:r>
              <a:rPr lang="en-US" sz="8799" b="1" spc="-263" dirty="0">
                <a:solidFill>
                  <a:srgbClr val="2C0C6B"/>
                </a:solidFill>
                <a:latin typeface="Agrandir Wide Medium"/>
                <a:ea typeface="Agrandir Wide Medium"/>
                <a:cs typeface="Agrandir Wide Medium"/>
                <a:sym typeface="Agrandir Wide Medium"/>
              </a:rPr>
              <a:t>ABSTRACT</a:t>
            </a:r>
          </a:p>
        </p:txBody>
      </p:sp>
      <p:sp>
        <p:nvSpPr>
          <p:cNvPr id="6" name="TextBox 6"/>
          <p:cNvSpPr txBox="1"/>
          <p:nvPr/>
        </p:nvSpPr>
        <p:spPr>
          <a:xfrm>
            <a:off x="1916636" y="3527147"/>
            <a:ext cx="14289804" cy="3610272"/>
          </a:xfrm>
          <a:prstGeom prst="rect">
            <a:avLst/>
          </a:prstGeom>
        </p:spPr>
        <p:txBody>
          <a:bodyPr lIns="0" tIns="0" rIns="0" bIns="0" rtlCol="0" anchor="t">
            <a:spAutoFit/>
          </a:bodyPr>
          <a:lstStyle/>
          <a:p>
            <a:pPr algn="l">
              <a:lnSpc>
                <a:spcPts val="3618"/>
              </a:lnSpc>
            </a:pPr>
            <a:endParaRPr/>
          </a:p>
          <a:p>
            <a:pPr algn="l">
              <a:lnSpc>
                <a:spcPts val="3618"/>
              </a:lnSpc>
            </a:pPr>
            <a:endParaRPr/>
          </a:p>
          <a:p>
            <a:pPr marL="600927" lvl="1" indent="-300463" algn="l">
              <a:lnSpc>
                <a:spcPts val="3618"/>
              </a:lnSpc>
              <a:buFont typeface="Arial"/>
              <a:buChar char="•"/>
            </a:pPr>
            <a:r>
              <a:rPr lang="en-US" sz="2783" spc="-83">
                <a:solidFill>
                  <a:srgbClr val="2C0C6B"/>
                </a:solidFill>
                <a:latin typeface="Open Sauce"/>
                <a:ea typeface="Open Sauce"/>
                <a:cs typeface="Open Sauce"/>
                <a:sym typeface="Open Sauce"/>
              </a:rPr>
              <a:t>This Hindi voice assistant can be activated with a wake word and it can do things for you without needing to connect to the internet. This means you can use the voice assistant anywhere even if you do not have internet.. Experimental results demonstrate low latency and stable performance on resource-limited hardware, making the system suitable for affordable edge AI applications</a:t>
            </a:r>
          </a:p>
          <a:p>
            <a:pPr algn="l">
              <a:lnSpc>
                <a:spcPts val="3618"/>
              </a:lnSpc>
            </a:pPr>
            <a:endParaRPr lang="en-US" sz="2783" spc="-83">
              <a:solidFill>
                <a:srgbClr val="2C0C6B"/>
              </a:solidFill>
              <a:latin typeface="Open Sauce"/>
              <a:ea typeface="Open Sauce"/>
              <a:cs typeface="Open Sauce"/>
              <a:sym typeface="Open Sauce"/>
            </a:endParaRPr>
          </a:p>
        </p:txBody>
      </p:sp>
      <p:sp>
        <p:nvSpPr>
          <p:cNvPr id="7" name="Freeform 7"/>
          <p:cNvSpPr/>
          <p:nvPr/>
        </p:nvSpPr>
        <p:spPr>
          <a:xfrm>
            <a:off x="13296430" y="576037"/>
            <a:ext cx="3591251" cy="3278697"/>
          </a:xfrm>
          <a:custGeom>
            <a:avLst/>
            <a:gdLst/>
            <a:ahLst/>
            <a:cxnLst/>
            <a:rect l="l" t="t" r="r" b="b"/>
            <a:pathLst>
              <a:path w="3591251" h="3278697">
                <a:moveTo>
                  <a:pt x="0" y="0"/>
                </a:moveTo>
                <a:lnTo>
                  <a:pt x="3591251" y="0"/>
                </a:lnTo>
                <a:lnTo>
                  <a:pt x="3591251" y="3278698"/>
                </a:lnTo>
                <a:lnTo>
                  <a:pt x="0" y="3278698"/>
                </a:lnTo>
                <a:lnTo>
                  <a:pt x="0" y="0"/>
                </a:lnTo>
                <a:close/>
              </a:path>
            </a:pathLst>
          </a:custGeom>
          <a:blipFill>
            <a:blip r:embed="rId3"/>
            <a:stretch>
              <a:fillRect/>
            </a:stretch>
          </a:blipFill>
        </p:spPr>
      </p:sp>
      <p:sp>
        <p:nvSpPr>
          <p:cNvPr id="8" name="AutoShape 8"/>
          <p:cNvSpPr/>
          <p:nvPr/>
        </p:nvSpPr>
        <p:spPr>
          <a:xfrm>
            <a:off x="14777268" y="7759743"/>
            <a:ext cx="1837504" cy="820211"/>
          </a:xfrm>
          <a:prstGeom prst="line">
            <a:avLst/>
          </a:prstGeom>
          <a:ln w="9525" cap="rnd">
            <a:solidFill>
              <a:srgbClr val="3D3D3D"/>
            </a:solidFill>
            <a:prstDash val="solid"/>
            <a:headEnd type="none" w="sm" len="sm"/>
            <a:tailEnd type="none" w="sm" len="sm"/>
          </a:ln>
        </p:spPr>
      </p:sp>
      <p:sp>
        <p:nvSpPr>
          <p:cNvPr id="9" name="AutoShape 9"/>
          <p:cNvSpPr/>
          <p:nvPr/>
        </p:nvSpPr>
        <p:spPr>
          <a:xfrm>
            <a:off x="16997337" y="8724126"/>
            <a:ext cx="856076" cy="1794874"/>
          </a:xfrm>
          <a:prstGeom prst="line">
            <a:avLst/>
          </a:prstGeom>
          <a:ln w="9525" cap="rnd">
            <a:solidFill>
              <a:srgbClr val="3D3D3D"/>
            </a:solidFill>
            <a:prstDash val="solid"/>
            <a:headEnd type="none" w="sm" len="sm"/>
            <a:tailEnd type="none" w="sm" len="sm"/>
          </a:ln>
        </p:spPr>
      </p:sp>
      <p:sp>
        <p:nvSpPr>
          <p:cNvPr id="10" name="Freeform 10"/>
          <p:cNvSpPr/>
          <p:nvPr/>
        </p:nvSpPr>
        <p:spPr>
          <a:xfrm rot="1191014">
            <a:off x="16597532" y="8387782"/>
            <a:ext cx="580298" cy="581391"/>
          </a:xfrm>
          <a:custGeom>
            <a:avLst/>
            <a:gdLst/>
            <a:ahLst/>
            <a:cxnLst/>
            <a:rect l="l" t="t" r="r" b="b"/>
            <a:pathLst>
              <a:path w="580298" h="581391">
                <a:moveTo>
                  <a:pt x="0" y="0"/>
                </a:moveTo>
                <a:lnTo>
                  <a:pt x="580298" y="0"/>
                </a:lnTo>
                <a:lnTo>
                  <a:pt x="580298" y="581391"/>
                </a:lnTo>
                <a:lnTo>
                  <a:pt x="0" y="581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191014">
            <a:off x="14217486" y="7218990"/>
            <a:ext cx="582456" cy="583007"/>
          </a:xfrm>
          <a:custGeom>
            <a:avLst/>
            <a:gdLst/>
            <a:ahLst/>
            <a:cxnLst/>
            <a:rect l="l" t="t" r="r" b="b"/>
            <a:pathLst>
              <a:path w="582456" h="583007">
                <a:moveTo>
                  <a:pt x="0" y="0"/>
                </a:moveTo>
                <a:lnTo>
                  <a:pt x="582457" y="0"/>
                </a:lnTo>
                <a:lnTo>
                  <a:pt x="582457" y="583006"/>
                </a:lnTo>
                <a:lnTo>
                  <a:pt x="0" y="583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8" b="-18246"/>
            </a:stretch>
          </a:blipFill>
        </p:spPr>
      </p:sp>
      <p:sp>
        <p:nvSpPr>
          <p:cNvPr id="3" name="AutoShape 3"/>
          <p:cNvSpPr/>
          <p:nvPr/>
        </p:nvSpPr>
        <p:spPr>
          <a:xfrm>
            <a:off x="15286210" y="8473755"/>
            <a:ext cx="1655066" cy="493748"/>
          </a:xfrm>
          <a:prstGeom prst="line">
            <a:avLst/>
          </a:prstGeom>
          <a:ln w="9525" cap="rnd">
            <a:solidFill>
              <a:srgbClr val="3D3D3D"/>
            </a:solidFill>
            <a:prstDash val="solid"/>
            <a:headEnd type="none" w="sm" len="sm"/>
            <a:tailEnd type="none" w="sm" len="sm"/>
          </a:ln>
        </p:spPr>
      </p:sp>
      <p:sp>
        <p:nvSpPr>
          <p:cNvPr id="4" name="AutoShape 4"/>
          <p:cNvSpPr/>
          <p:nvPr/>
        </p:nvSpPr>
        <p:spPr>
          <a:xfrm flipH="1" flipV="1">
            <a:off x="17259880" y="9118511"/>
            <a:ext cx="1028964" cy="1386673"/>
          </a:xfrm>
          <a:prstGeom prst="line">
            <a:avLst/>
          </a:prstGeom>
          <a:ln w="9525" cap="rnd">
            <a:solidFill>
              <a:srgbClr val="3D3D3D"/>
            </a:solidFill>
            <a:prstDash val="solid"/>
            <a:headEnd type="none" w="sm" len="sm"/>
            <a:tailEnd type="none" w="sm" len="sm"/>
          </a:ln>
        </p:spPr>
      </p:sp>
      <p:sp>
        <p:nvSpPr>
          <p:cNvPr id="5" name="Freeform 5"/>
          <p:cNvSpPr/>
          <p:nvPr/>
        </p:nvSpPr>
        <p:spPr>
          <a:xfrm>
            <a:off x="16941275" y="8808420"/>
            <a:ext cx="452222" cy="453074"/>
          </a:xfrm>
          <a:custGeom>
            <a:avLst/>
            <a:gdLst/>
            <a:ahLst/>
            <a:cxnLst/>
            <a:rect l="l" t="t" r="r" b="b"/>
            <a:pathLst>
              <a:path w="452222" h="453074">
                <a:moveTo>
                  <a:pt x="0" y="0"/>
                </a:moveTo>
                <a:lnTo>
                  <a:pt x="452222" y="0"/>
                </a:lnTo>
                <a:lnTo>
                  <a:pt x="452222" y="453074"/>
                </a:lnTo>
                <a:lnTo>
                  <a:pt x="0" y="453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831069" y="8150188"/>
            <a:ext cx="453904" cy="454333"/>
          </a:xfrm>
          <a:custGeom>
            <a:avLst/>
            <a:gdLst/>
            <a:ahLst/>
            <a:cxnLst/>
            <a:rect l="l" t="t" r="r" b="b"/>
            <a:pathLst>
              <a:path w="453904" h="454333">
                <a:moveTo>
                  <a:pt x="0" y="0"/>
                </a:moveTo>
                <a:lnTo>
                  <a:pt x="453903" y="0"/>
                </a:lnTo>
                <a:lnTo>
                  <a:pt x="453903" y="454333"/>
                </a:lnTo>
                <a:lnTo>
                  <a:pt x="0" y="454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135252" y="4152715"/>
            <a:ext cx="2148914" cy="760080"/>
          </a:xfrm>
          <a:prstGeom prst="rect">
            <a:avLst/>
          </a:prstGeom>
        </p:spPr>
        <p:txBody>
          <a:bodyPr wrap="square" lIns="0" tIns="0" rIns="0" bIns="0" rtlCol="0" anchor="t">
            <a:spAutoFit/>
          </a:bodyPr>
          <a:lstStyle/>
          <a:p>
            <a:pPr algn="ctr">
              <a:lnSpc>
                <a:spcPts val="6833"/>
              </a:lnSpc>
            </a:pPr>
            <a:r>
              <a:rPr lang="en-US" sz="4881" b="1" dirty="0">
                <a:solidFill>
                  <a:srgbClr val="2C0C6B"/>
                </a:solidFill>
                <a:latin typeface="Bebas Neue Bold"/>
                <a:ea typeface="Bebas Neue Bold"/>
                <a:cs typeface="Bebas Neue Bold"/>
                <a:sym typeface="Bebas Neue Bold"/>
              </a:rPr>
              <a:t>OBJECTIVE</a:t>
            </a:r>
          </a:p>
        </p:txBody>
      </p:sp>
      <p:grpSp>
        <p:nvGrpSpPr>
          <p:cNvPr id="8" name="Group 8"/>
          <p:cNvGrpSpPr/>
          <p:nvPr/>
        </p:nvGrpSpPr>
        <p:grpSpPr>
          <a:xfrm>
            <a:off x="4661736" y="-7876253"/>
            <a:ext cx="9480418" cy="9480418"/>
            <a:chOff x="0" y="0"/>
            <a:chExt cx="12730200" cy="12730200"/>
          </a:xfrm>
        </p:grpSpPr>
        <p:sp>
          <p:nvSpPr>
            <p:cNvPr id="9" name="Freeform 9"/>
            <p:cNvSpPr/>
            <p:nvPr/>
          </p:nvSpPr>
          <p:spPr>
            <a:xfrm>
              <a:off x="0" y="0"/>
              <a:ext cx="12730226" cy="12730226"/>
            </a:xfrm>
            <a:custGeom>
              <a:avLst/>
              <a:gdLst/>
              <a:ahLst/>
              <a:cxnLst/>
              <a:rect l="l" t="t" r="r" b="b"/>
              <a:pathLst>
                <a:path w="12730226" h="12730226">
                  <a:moveTo>
                    <a:pt x="0" y="6365113"/>
                  </a:moveTo>
                  <a:cubicBezTo>
                    <a:pt x="0" y="2849753"/>
                    <a:pt x="2849753" y="0"/>
                    <a:pt x="6365113" y="0"/>
                  </a:cubicBezTo>
                  <a:lnTo>
                    <a:pt x="6365113" y="12700"/>
                  </a:lnTo>
                  <a:lnTo>
                    <a:pt x="6365113" y="0"/>
                  </a:lnTo>
                  <a:cubicBezTo>
                    <a:pt x="9880473" y="0"/>
                    <a:pt x="12730226" y="2849753"/>
                    <a:pt x="12730226" y="6365113"/>
                  </a:cubicBezTo>
                  <a:cubicBezTo>
                    <a:pt x="12730226" y="9880473"/>
                    <a:pt x="9880473" y="12730226"/>
                    <a:pt x="6365113" y="12730226"/>
                  </a:cubicBezTo>
                  <a:lnTo>
                    <a:pt x="6365113" y="12717526"/>
                  </a:lnTo>
                  <a:lnTo>
                    <a:pt x="6365113" y="12730226"/>
                  </a:lnTo>
                  <a:cubicBezTo>
                    <a:pt x="2849753" y="12730226"/>
                    <a:pt x="0" y="9880473"/>
                    <a:pt x="0" y="6365113"/>
                  </a:cubicBezTo>
                  <a:lnTo>
                    <a:pt x="12700" y="6365113"/>
                  </a:lnTo>
                  <a:lnTo>
                    <a:pt x="23368" y="6371971"/>
                  </a:lnTo>
                  <a:cubicBezTo>
                    <a:pt x="20320" y="6376670"/>
                    <a:pt x="14478" y="6378829"/>
                    <a:pt x="9144" y="6377305"/>
                  </a:cubicBezTo>
                  <a:cubicBezTo>
                    <a:pt x="3810" y="6375781"/>
                    <a:pt x="0" y="6370701"/>
                    <a:pt x="0" y="6365113"/>
                  </a:cubicBezTo>
                  <a:moveTo>
                    <a:pt x="25400" y="6365113"/>
                  </a:moveTo>
                  <a:lnTo>
                    <a:pt x="12700" y="6365113"/>
                  </a:lnTo>
                  <a:lnTo>
                    <a:pt x="2032" y="6358255"/>
                  </a:lnTo>
                  <a:cubicBezTo>
                    <a:pt x="5080" y="6353556"/>
                    <a:pt x="10922" y="6351397"/>
                    <a:pt x="16256" y="6352921"/>
                  </a:cubicBezTo>
                  <a:cubicBezTo>
                    <a:pt x="21590" y="6354445"/>
                    <a:pt x="25400" y="6359525"/>
                    <a:pt x="25400" y="6365113"/>
                  </a:cubicBezTo>
                  <a:cubicBezTo>
                    <a:pt x="25400" y="9866376"/>
                    <a:pt x="2863723" y="12704826"/>
                    <a:pt x="6365113" y="12704826"/>
                  </a:cubicBezTo>
                  <a:cubicBezTo>
                    <a:pt x="9866503" y="12704826"/>
                    <a:pt x="12704826" y="9866503"/>
                    <a:pt x="12704826" y="6365113"/>
                  </a:cubicBezTo>
                  <a:lnTo>
                    <a:pt x="12717526" y="6365113"/>
                  </a:lnTo>
                  <a:lnTo>
                    <a:pt x="12704826" y="6365113"/>
                  </a:lnTo>
                  <a:cubicBezTo>
                    <a:pt x="12704826" y="2863723"/>
                    <a:pt x="9866376" y="25400"/>
                    <a:pt x="6365113" y="25400"/>
                  </a:cubicBezTo>
                  <a:lnTo>
                    <a:pt x="6365113" y="12700"/>
                  </a:lnTo>
                  <a:lnTo>
                    <a:pt x="6365113" y="25400"/>
                  </a:lnTo>
                  <a:cubicBezTo>
                    <a:pt x="2863723" y="25400"/>
                    <a:pt x="25400" y="2863723"/>
                    <a:pt x="25400" y="6365113"/>
                  </a:cubicBezTo>
                  <a:close/>
                </a:path>
              </a:pathLst>
            </a:custGeom>
            <a:solidFill>
              <a:srgbClr val="FFFFFF"/>
            </a:solidFill>
          </p:spPr>
        </p:sp>
      </p:grpSp>
      <p:sp>
        <p:nvSpPr>
          <p:cNvPr id="10" name="TextBox 10"/>
          <p:cNvSpPr txBox="1"/>
          <p:nvPr/>
        </p:nvSpPr>
        <p:spPr>
          <a:xfrm>
            <a:off x="1511218" y="5608270"/>
            <a:ext cx="16263144" cy="2151102"/>
          </a:xfrm>
          <a:prstGeom prst="rect">
            <a:avLst/>
          </a:prstGeom>
        </p:spPr>
        <p:txBody>
          <a:bodyPr wrap="square" lIns="0" tIns="0" rIns="0" bIns="0" rtlCol="0" anchor="t">
            <a:spAutoFit/>
          </a:bodyPr>
          <a:lstStyle/>
          <a:p>
            <a:pPr marL="521986" lvl="1" indent="-260993" algn="ctr">
              <a:lnSpc>
                <a:spcPts val="3384"/>
              </a:lnSpc>
              <a:buFont typeface="Arial"/>
              <a:buChar char="•"/>
            </a:pPr>
            <a:r>
              <a:rPr lang="en-US" sz="2417" spc="-72" dirty="0">
                <a:solidFill>
                  <a:srgbClr val="2C0C6B"/>
                </a:solidFill>
                <a:latin typeface="Open Sans"/>
                <a:ea typeface="Open Sans"/>
                <a:cs typeface="Open Sans"/>
                <a:sym typeface="Open Sans"/>
              </a:rPr>
              <a:t>This project is about a voice assistant that works offline and keeps your information private. It is a voice assistant that runs on a Raspberry Pi 4 .What is different about this assistant is that it does all the work on the device itself so your data is safe. It responds quickly. The system use the limited memory of the  Raspberry Pi 4 very efficiently.                                                                                                                                                                                                                                                                    </a:t>
            </a:r>
          </a:p>
          <a:p>
            <a:pPr algn="ctr">
              <a:lnSpc>
                <a:spcPts val="3384"/>
              </a:lnSpc>
            </a:pPr>
            <a:endParaRPr lang="en-US" sz="2417" spc="-72" dirty="0">
              <a:solidFill>
                <a:srgbClr val="2C0C6B"/>
              </a:solidFill>
              <a:latin typeface="Open Sans"/>
              <a:ea typeface="Open Sans"/>
              <a:cs typeface="Open Sans"/>
              <a:sym typeface="Open Sans"/>
            </a:endParaRPr>
          </a:p>
          <a:p>
            <a:pPr algn="ctr">
              <a:lnSpc>
                <a:spcPts val="3384"/>
              </a:lnSpc>
            </a:pPr>
            <a:r>
              <a:rPr lang="en-US" sz="2417" spc="-72" dirty="0">
                <a:solidFill>
                  <a:srgbClr val="2C0C6B"/>
                </a:solidFill>
                <a:latin typeface="Open Sans"/>
                <a:ea typeface="Open Sans"/>
                <a:cs typeface="Open Sans"/>
                <a:sym typeface="Open Sans"/>
              </a:rPr>
              <a:t>                                                                                                                                                                                                                                                                                                                        </a:t>
            </a:r>
          </a:p>
        </p:txBody>
      </p:sp>
      <p:sp>
        <p:nvSpPr>
          <p:cNvPr id="11" name="TextBox 11"/>
          <p:cNvSpPr txBox="1"/>
          <p:nvPr/>
        </p:nvSpPr>
        <p:spPr>
          <a:xfrm>
            <a:off x="1028700" y="1146779"/>
            <a:ext cx="4510932" cy="885385"/>
          </a:xfrm>
          <a:prstGeom prst="rect">
            <a:avLst/>
          </a:prstGeom>
        </p:spPr>
        <p:txBody>
          <a:bodyPr lIns="0" tIns="0" rIns="0" bIns="0" rtlCol="0" anchor="t">
            <a:spAutoFit/>
          </a:bodyPr>
          <a:lstStyle/>
          <a:p>
            <a:pPr algn="ctr">
              <a:lnSpc>
                <a:spcPts val="7189"/>
              </a:lnSpc>
            </a:pPr>
            <a:r>
              <a:rPr lang="en-US" sz="5135" b="1">
                <a:solidFill>
                  <a:srgbClr val="2C0C6B"/>
                </a:solidFill>
                <a:latin typeface="Bebas Neue Bold"/>
                <a:ea typeface="Bebas Neue Bold"/>
                <a:cs typeface="Bebas Neue Bold"/>
                <a:sym typeface="Bebas Neue Bold"/>
              </a:rPr>
              <a:t>PROBLEM STATEMENT</a:t>
            </a:r>
          </a:p>
        </p:txBody>
      </p:sp>
      <p:sp>
        <p:nvSpPr>
          <p:cNvPr id="12" name="TextBox 12"/>
          <p:cNvSpPr txBox="1"/>
          <p:nvPr/>
        </p:nvSpPr>
        <p:spPr>
          <a:xfrm>
            <a:off x="2036262" y="2560812"/>
            <a:ext cx="12574029" cy="597175"/>
          </a:xfrm>
          <a:prstGeom prst="rect">
            <a:avLst/>
          </a:prstGeom>
        </p:spPr>
        <p:txBody>
          <a:bodyPr wrap="square" lIns="0" tIns="0" rIns="0" bIns="0" rtlCol="0" anchor="t">
            <a:spAutoFit/>
          </a:bodyPr>
          <a:lstStyle/>
          <a:p>
            <a:pPr algn="ctr">
              <a:lnSpc>
                <a:spcPts val="4927"/>
              </a:lnSpc>
            </a:pPr>
            <a:r>
              <a:rPr lang="en-US" sz="3519" spc="-105" dirty="0">
                <a:solidFill>
                  <a:srgbClr val="2C0C6B"/>
                </a:solidFill>
                <a:latin typeface="Open Sans"/>
                <a:ea typeface="Open Sans"/>
                <a:cs typeface="Open Sans"/>
                <a:sym typeface="Open Sans"/>
              </a:rPr>
              <a:t>Offline, Privacy-Preserving Hindi Voice Assistant on Raspberry Pi</a:t>
            </a:r>
          </a:p>
        </p:txBody>
      </p:sp>
      <p:sp>
        <p:nvSpPr>
          <p:cNvPr id="13" name="Freeform 13"/>
          <p:cNvSpPr/>
          <p:nvPr/>
        </p:nvSpPr>
        <p:spPr>
          <a:xfrm>
            <a:off x="14737338" y="158280"/>
            <a:ext cx="3423615" cy="3285118"/>
          </a:xfrm>
          <a:custGeom>
            <a:avLst/>
            <a:gdLst/>
            <a:ahLst/>
            <a:cxnLst/>
            <a:rect l="l" t="t" r="r" b="b"/>
            <a:pathLst>
              <a:path w="3423615" h="3285118">
                <a:moveTo>
                  <a:pt x="0" y="0"/>
                </a:moveTo>
                <a:lnTo>
                  <a:pt x="3423614" y="0"/>
                </a:lnTo>
                <a:lnTo>
                  <a:pt x="3423614" y="3285118"/>
                </a:lnTo>
                <a:lnTo>
                  <a:pt x="0" y="3285118"/>
                </a:lnTo>
                <a:lnTo>
                  <a:pt x="0" y="0"/>
                </a:lnTo>
                <a:close/>
              </a:path>
            </a:pathLst>
          </a:custGeom>
          <a:blipFill>
            <a:blip r:embed="rId7"/>
            <a:stretch>
              <a:fillRect t="-2107" b="-210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493371" y="3141018"/>
            <a:ext cx="12606330" cy="4344646"/>
          </a:xfrm>
          <a:custGeom>
            <a:avLst/>
            <a:gdLst/>
            <a:ahLst/>
            <a:cxnLst/>
            <a:rect l="l" t="t" r="r" b="b"/>
            <a:pathLst>
              <a:path w="12606330" h="4344646">
                <a:moveTo>
                  <a:pt x="0" y="0"/>
                </a:moveTo>
                <a:lnTo>
                  <a:pt x="12606329" y="0"/>
                </a:lnTo>
                <a:lnTo>
                  <a:pt x="12606329" y="4344646"/>
                </a:lnTo>
                <a:lnTo>
                  <a:pt x="0" y="4344646"/>
                </a:lnTo>
                <a:lnTo>
                  <a:pt x="0" y="0"/>
                </a:lnTo>
                <a:close/>
              </a:path>
            </a:pathLst>
          </a:custGeom>
          <a:blipFill>
            <a:blip r:embed="rId3"/>
            <a:stretch>
              <a:fillRect r="-32553"/>
            </a:stretch>
          </a:blipFill>
          <a:ln cap="sq">
            <a:noFill/>
            <a:prstDash val="solid"/>
            <a:miter/>
          </a:ln>
        </p:spPr>
      </p:sp>
      <p:sp>
        <p:nvSpPr>
          <p:cNvPr id="4" name="Freeform 4"/>
          <p:cNvSpPr/>
          <p:nvPr/>
        </p:nvSpPr>
        <p:spPr>
          <a:xfrm>
            <a:off x="16964063" y="613434"/>
            <a:ext cx="350026" cy="54000"/>
          </a:xfrm>
          <a:custGeom>
            <a:avLst/>
            <a:gdLst/>
            <a:ahLst/>
            <a:cxnLst/>
            <a:rect l="l" t="t" r="r" b="b"/>
            <a:pathLst>
              <a:path w="350026" h="54000">
                <a:moveTo>
                  <a:pt x="0" y="0"/>
                </a:moveTo>
                <a:lnTo>
                  <a:pt x="350026" y="0"/>
                </a:lnTo>
                <a:lnTo>
                  <a:pt x="350026" y="54000"/>
                </a:lnTo>
                <a:lnTo>
                  <a:pt x="0" y="5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4697856" y="663352"/>
            <a:ext cx="2429146" cy="858897"/>
          </a:xfrm>
          <a:prstGeom prst="line">
            <a:avLst/>
          </a:prstGeom>
          <a:ln w="9525" cap="rnd">
            <a:solidFill>
              <a:srgbClr val="3D3D3D"/>
            </a:solidFill>
            <a:prstDash val="solid"/>
            <a:headEnd type="none" w="sm" len="sm"/>
            <a:tailEnd type="none" w="sm" len="sm"/>
          </a:ln>
        </p:spPr>
      </p:sp>
      <p:sp>
        <p:nvSpPr>
          <p:cNvPr id="6" name="AutoShape 6"/>
          <p:cNvSpPr/>
          <p:nvPr/>
        </p:nvSpPr>
        <p:spPr>
          <a:xfrm flipH="1">
            <a:off x="17107826" y="219025"/>
            <a:ext cx="1176643" cy="1319122"/>
          </a:xfrm>
          <a:prstGeom prst="line">
            <a:avLst/>
          </a:prstGeom>
          <a:ln w="9525" cap="rnd">
            <a:solidFill>
              <a:srgbClr val="3D3D3D"/>
            </a:solidFill>
            <a:prstDash val="solid"/>
            <a:headEnd type="none" w="sm" len="sm"/>
            <a:tailEnd type="none" w="sm" len="sm"/>
          </a:ln>
        </p:spPr>
      </p:sp>
      <p:sp>
        <p:nvSpPr>
          <p:cNvPr id="7" name="Freeform 7"/>
          <p:cNvSpPr/>
          <p:nvPr/>
        </p:nvSpPr>
        <p:spPr>
          <a:xfrm>
            <a:off x="16852650" y="1238298"/>
            <a:ext cx="580298" cy="581391"/>
          </a:xfrm>
          <a:custGeom>
            <a:avLst/>
            <a:gdLst/>
            <a:ahLst/>
            <a:cxnLst/>
            <a:rect l="l" t="t" r="r" b="b"/>
            <a:pathLst>
              <a:path w="580298" h="581391">
                <a:moveTo>
                  <a:pt x="0" y="0"/>
                </a:moveTo>
                <a:lnTo>
                  <a:pt x="580299" y="0"/>
                </a:lnTo>
                <a:lnTo>
                  <a:pt x="580299" y="581391"/>
                </a:lnTo>
                <a:lnTo>
                  <a:pt x="0" y="581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436123" y="376642"/>
            <a:ext cx="582456" cy="583007"/>
          </a:xfrm>
          <a:custGeom>
            <a:avLst/>
            <a:gdLst/>
            <a:ahLst/>
            <a:cxnLst/>
            <a:rect l="l" t="t" r="r" b="b"/>
            <a:pathLst>
              <a:path w="582456" h="583007">
                <a:moveTo>
                  <a:pt x="0" y="0"/>
                </a:moveTo>
                <a:lnTo>
                  <a:pt x="582456" y="0"/>
                </a:lnTo>
                <a:lnTo>
                  <a:pt x="582456" y="583007"/>
                </a:lnTo>
                <a:lnTo>
                  <a:pt x="0" y="583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3983146" y="5613768"/>
            <a:ext cx="1284222" cy="1288744"/>
          </a:xfrm>
          <a:custGeom>
            <a:avLst/>
            <a:gdLst/>
            <a:ahLst/>
            <a:cxnLst/>
            <a:rect l="l" t="t" r="r" b="b"/>
            <a:pathLst>
              <a:path w="1284222" h="1288744">
                <a:moveTo>
                  <a:pt x="0" y="0"/>
                </a:moveTo>
                <a:lnTo>
                  <a:pt x="1284222" y="0"/>
                </a:lnTo>
                <a:lnTo>
                  <a:pt x="1284222" y="1288744"/>
                </a:lnTo>
                <a:lnTo>
                  <a:pt x="0" y="1288744"/>
                </a:lnTo>
                <a:lnTo>
                  <a:pt x="0" y="0"/>
                </a:lnTo>
                <a:close/>
              </a:path>
            </a:pathLst>
          </a:custGeom>
          <a:blipFill>
            <a:blip r:embed="rId10"/>
            <a:stretch>
              <a:fillRect/>
            </a:stretch>
          </a:blipFill>
        </p:spPr>
      </p:sp>
      <p:sp>
        <p:nvSpPr>
          <p:cNvPr id="10" name="Freeform 10"/>
          <p:cNvSpPr/>
          <p:nvPr/>
        </p:nvSpPr>
        <p:spPr>
          <a:xfrm>
            <a:off x="6186412" y="3590321"/>
            <a:ext cx="1208706" cy="1346275"/>
          </a:xfrm>
          <a:custGeom>
            <a:avLst/>
            <a:gdLst/>
            <a:ahLst/>
            <a:cxnLst/>
            <a:rect l="l" t="t" r="r" b="b"/>
            <a:pathLst>
              <a:path w="1208706" h="1346275">
                <a:moveTo>
                  <a:pt x="0" y="0"/>
                </a:moveTo>
                <a:lnTo>
                  <a:pt x="1208706" y="0"/>
                </a:lnTo>
                <a:lnTo>
                  <a:pt x="1208706" y="1346275"/>
                </a:lnTo>
                <a:lnTo>
                  <a:pt x="0" y="1346275"/>
                </a:lnTo>
                <a:lnTo>
                  <a:pt x="0" y="0"/>
                </a:lnTo>
                <a:close/>
              </a:path>
            </a:pathLst>
          </a:custGeom>
          <a:blipFill>
            <a:blip r:embed="rId11"/>
            <a:stretch>
              <a:fillRect l="-2490" r="-2490"/>
            </a:stretch>
          </a:blipFill>
          <a:ln cap="sq">
            <a:noFill/>
            <a:prstDash val="solid"/>
            <a:miter/>
          </a:ln>
        </p:spPr>
      </p:sp>
      <p:sp>
        <p:nvSpPr>
          <p:cNvPr id="11" name="Freeform 11"/>
          <p:cNvSpPr/>
          <p:nvPr/>
        </p:nvSpPr>
        <p:spPr>
          <a:xfrm>
            <a:off x="8088996" y="5678761"/>
            <a:ext cx="1487587" cy="1349067"/>
          </a:xfrm>
          <a:custGeom>
            <a:avLst/>
            <a:gdLst/>
            <a:ahLst/>
            <a:cxnLst/>
            <a:rect l="l" t="t" r="r" b="b"/>
            <a:pathLst>
              <a:path w="1487587" h="1349067">
                <a:moveTo>
                  <a:pt x="0" y="0"/>
                </a:moveTo>
                <a:lnTo>
                  <a:pt x="1487587" y="0"/>
                </a:lnTo>
                <a:lnTo>
                  <a:pt x="1487587" y="1349067"/>
                </a:lnTo>
                <a:lnTo>
                  <a:pt x="0" y="1349067"/>
                </a:lnTo>
                <a:lnTo>
                  <a:pt x="0" y="0"/>
                </a:lnTo>
                <a:close/>
              </a:path>
            </a:pathLst>
          </a:custGeom>
          <a:blipFill>
            <a:blip r:embed="rId12"/>
            <a:stretch>
              <a:fillRect/>
            </a:stretch>
          </a:blipFill>
        </p:spPr>
      </p:sp>
      <p:sp>
        <p:nvSpPr>
          <p:cNvPr id="12" name="Freeform 12"/>
          <p:cNvSpPr/>
          <p:nvPr/>
        </p:nvSpPr>
        <p:spPr>
          <a:xfrm>
            <a:off x="10320743" y="3760596"/>
            <a:ext cx="1040010" cy="1005724"/>
          </a:xfrm>
          <a:custGeom>
            <a:avLst/>
            <a:gdLst/>
            <a:ahLst/>
            <a:cxnLst/>
            <a:rect l="l" t="t" r="r" b="b"/>
            <a:pathLst>
              <a:path w="1040010" h="1005724">
                <a:moveTo>
                  <a:pt x="0" y="0"/>
                </a:moveTo>
                <a:lnTo>
                  <a:pt x="1040010" y="0"/>
                </a:lnTo>
                <a:lnTo>
                  <a:pt x="1040010" y="1005724"/>
                </a:lnTo>
                <a:lnTo>
                  <a:pt x="0" y="1005724"/>
                </a:lnTo>
                <a:lnTo>
                  <a:pt x="0" y="0"/>
                </a:lnTo>
                <a:close/>
              </a:path>
            </a:pathLst>
          </a:custGeom>
          <a:blipFill>
            <a:blip r:embed="rId13"/>
            <a:stretch>
              <a:fillRect/>
            </a:stretch>
          </a:blipFill>
        </p:spPr>
      </p:sp>
      <p:sp>
        <p:nvSpPr>
          <p:cNvPr id="13" name="Freeform 13"/>
          <p:cNvSpPr/>
          <p:nvPr/>
        </p:nvSpPr>
        <p:spPr>
          <a:xfrm>
            <a:off x="11936952" y="5613768"/>
            <a:ext cx="1818455" cy="1383898"/>
          </a:xfrm>
          <a:custGeom>
            <a:avLst/>
            <a:gdLst/>
            <a:ahLst/>
            <a:cxnLst/>
            <a:rect l="l" t="t" r="r" b="b"/>
            <a:pathLst>
              <a:path w="1818455" h="1383898">
                <a:moveTo>
                  <a:pt x="0" y="0"/>
                </a:moveTo>
                <a:lnTo>
                  <a:pt x="1818455" y="0"/>
                </a:lnTo>
                <a:lnTo>
                  <a:pt x="1818455" y="1383898"/>
                </a:lnTo>
                <a:lnTo>
                  <a:pt x="0" y="1383898"/>
                </a:lnTo>
                <a:lnTo>
                  <a:pt x="0" y="0"/>
                </a:lnTo>
                <a:close/>
              </a:path>
            </a:pathLst>
          </a:custGeom>
          <a:blipFill>
            <a:blip r:embed="rId14"/>
            <a:stretch>
              <a:fillRect/>
            </a:stretch>
          </a:blipFill>
        </p:spPr>
      </p:sp>
      <p:sp>
        <p:nvSpPr>
          <p:cNvPr id="14" name="Freeform 14"/>
          <p:cNvSpPr/>
          <p:nvPr/>
        </p:nvSpPr>
        <p:spPr>
          <a:xfrm>
            <a:off x="14527530" y="3795073"/>
            <a:ext cx="982099" cy="936771"/>
          </a:xfrm>
          <a:custGeom>
            <a:avLst/>
            <a:gdLst/>
            <a:ahLst/>
            <a:cxnLst/>
            <a:rect l="l" t="t" r="r" b="b"/>
            <a:pathLst>
              <a:path w="982099" h="936771">
                <a:moveTo>
                  <a:pt x="0" y="0"/>
                </a:moveTo>
                <a:lnTo>
                  <a:pt x="982099" y="0"/>
                </a:lnTo>
                <a:lnTo>
                  <a:pt x="982099" y="936771"/>
                </a:lnTo>
                <a:lnTo>
                  <a:pt x="0" y="936771"/>
                </a:lnTo>
                <a:lnTo>
                  <a:pt x="0" y="0"/>
                </a:lnTo>
                <a:close/>
              </a:path>
            </a:pathLst>
          </a:custGeom>
          <a:blipFill>
            <a:blip r:embed="rId15"/>
            <a:stretch>
              <a:fillRect/>
            </a:stretch>
          </a:blipFill>
        </p:spPr>
      </p:sp>
      <p:sp>
        <p:nvSpPr>
          <p:cNvPr id="15" name="TextBox 15"/>
          <p:cNvSpPr txBox="1"/>
          <p:nvPr/>
        </p:nvSpPr>
        <p:spPr>
          <a:xfrm rot="-5400000">
            <a:off x="-2555864" y="4197434"/>
            <a:ext cx="7696411" cy="1220843"/>
          </a:xfrm>
          <a:prstGeom prst="rect">
            <a:avLst/>
          </a:prstGeom>
        </p:spPr>
        <p:txBody>
          <a:bodyPr lIns="0" tIns="0" rIns="0" bIns="0" rtlCol="0" anchor="t">
            <a:spAutoFit/>
          </a:bodyPr>
          <a:lstStyle/>
          <a:p>
            <a:pPr algn="l">
              <a:lnSpc>
                <a:spcPts val="6926"/>
              </a:lnSpc>
            </a:pPr>
            <a:r>
              <a:rPr lang="en-US" sz="8345" b="1" i="1" spc="-250">
                <a:solidFill>
                  <a:srgbClr val="2C0C6B"/>
                </a:solidFill>
                <a:latin typeface="Agrandir Wide Medium Italics"/>
                <a:ea typeface="Agrandir Wide Medium Italics"/>
                <a:cs typeface="Agrandir Wide Medium Italics"/>
                <a:sym typeface="Agrandir Wide Medium Italics"/>
              </a:rPr>
              <a:t>MIND MAP</a:t>
            </a:r>
          </a:p>
        </p:txBody>
      </p:sp>
      <p:sp>
        <p:nvSpPr>
          <p:cNvPr id="16" name="TextBox 16"/>
          <p:cNvSpPr txBox="1"/>
          <p:nvPr/>
        </p:nvSpPr>
        <p:spPr>
          <a:xfrm>
            <a:off x="3204019" y="7860253"/>
            <a:ext cx="2436730" cy="647109"/>
          </a:xfrm>
          <a:prstGeom prst="rect">
            <a:avLst/>
          </a:prstGeom>
        </p:spPr>
        <p:txBody>
          <a:bodyPr lIns="0" tIns="0" rIns="0" bIns="0" rtlCol="0" anchor="t">
            <a:spAutoFit/>
          </a:bodyPr>
          <a:lstStyle/>
          <a:p>
            <a:pPr algn="ctr">
              <a:lnSpc>
                <a:spcPts val="4757"/>
              </a:lnSpc>
            </a:pPr>
            <a:r>
              <a:rPr lang="en-US" sz="3398" b="1">
                <a:solidFill>
                  <a:srgbClr val="1D82C5"/>
                </a:solidFill>
                <a:latin typeface="Calibri (MS) Bold"/>
                <a:ea typeface="Calibri (MS) Bold"/>
                <a:cs typeface="Calibri (MS) Bold"/>
                <a:sym typeface="Calibri (MS) Bold"/>
              </a:rPr>
              <a:t>AUDIO INPUT</a:t>
            </a:r>
          </a:p>
        </p:txBody>
      </p:sp>
      <p:sp>
        <p:nvSpPr>
          <p:cNvPr id="17" name="TextBox 17"/>
          <p:cNvSpPr txBox="1"/>
          <p:nvPr/>
        </p:nvSpPr>
        <p:spPr>
          <a:xfrm>
            <a:off x="4625257" y="1987131"/>
            <a:ext cx="3849438" cy="647109"/>
          </a:xfrm>
          <a:prstGeom prst="rect">
            <a:avLst/>
          </a:prstGeom>
        </p:spPr>
        <p:txBody>
          <a:bodyPr lIns="0" tIns="0" rIns="0" bIns="0" rtlCol="0" anchor="t">
            <a:spAutoFit/>
          </a:bodyPr>
          <a:lstStyle/>
          <a:p>
            <a:pPr algn="ctr">
              <a:lnSpc>
                <a:spcPts val="4757"/>
              </a:lnSpc>
            </a:pPr>
            <a:r>
              <a:rPr lang="en-US" sz="3398" b="1">
                <a:solidFill>
                  <a:srgbClr val="1D82C5"/>
                </a:solidFill>
                <a:latin typeface="Calibri (MS) Bold"/>
                <a:ea typeface="Calibri (MS) Bold"/>
                <a:cs typeface="Calibri (MS) Bold"/>
                <a:sym typeface="Calibri (MS) Bold"/>
              </a:rPr>
              <a:t>TEXT TO SPEECH</a:t>
            </a:r>
          </a:p>
        </p:txBody>
      </p:sp>
      <p:sp>
        <p:nvSpPr>
          <p:cNvPr id="18" name="TextBox 18"/>
          <p:cNvSpPr txBox="1"/>
          <p:nvPr/>
        </p:nvSpPr>
        <p:spPr>
          <a:xfrm>
            <a:off x="9622383" y="1989083"/>
            <a:ext cx="2436730" cy="647109"/>
          </a:xfrm>
          <a:prstGeom prst="rect">
            <a:avLst/>
          </a:prstGeom>
        </p:spPr>
        <p:txBody>
          <a:bodyPr lIns="0" tIns="0" rIns="0" bIns="0" rtlCol="0" anchor="t">
            <a:spAutoFit/>
          </a:bodyPr>
          <a:lstStyle/>
          <a:p>
            <a:pPr algn="ctr">
              <a:lnSpc>
                <a:spcPts val="4757"/>
              </a:lnSpc>
            </a:pPr>
            <a:r>
              <a:rPr lang="en-US" sz="3398" b="1">
                <a:solidFill>
                  <a:srgbClr val="1D82C5"/>
                </a:solidFill>
                <a:latin typeface="Calibri (MS) Bold"/>
                <a:ea typeface="Calibri (MS) Bold"/>
                <a:cs typeface="Calibri (MS) Bold"/>
                <a:sym typeface="Calibri (MS) Bold"/>
              </a:rPr>
              <a:t>DATABASE</a:t>
            </a:r>
          </a:p>
        </p:txBody>
      </p:sp>
      <p:sp>
        <p:nvSpPr>
          <p:cNvPr id="19" name="TextBox 19"/>
          <p:cNvSpPr txBox="1"/>
          <p:nvPr/>
        </p:nvSpPr>
        <p:spPr>
          <a:xfrm>
            <a:off x="11796365" y="7857139"/>
            <a:ext cx="3081628" cy="647109"/>
          </a:xfrm>
          <a:prstGeom prst="rect">
            <a:avLst/>
          </a:prstGeom>
        </p:spPr>
        <p:txBody>
          <a:bodyPr lIns="0" tIns="0" rIns="0" bIns="0" rtlCol="0" anchor="t">
            <a:spAutoFit/>
          </a:bodyPr>
          <a:lstStyle/>
          <a:p>
            <a:pPr algn="ctr">
              <a:lnSpc>
                <a:spcPts val="4757"/>
              </a:lnSpc>
            </a:pPr>
            <a:r>
              <a:rPr lang="en-US" sz="3398" b="1">
                <a:solidFill>
                  <a:srgbClr val="1D82C5"/>
                </a:solidFill>
                <a:latin typeface="Calibri (MS) Bold"/>
                <a:ea typeface="Calibri (MS) Bold"/>
                <a:cs typeface="Calibri (MS) Bold"/>
                <a:sym typeface="Calibri (MS) Bold"/>
              </a:rPr>
              <a:t>SPEECH TO TEXT</a:t>
            </a:r>
          </a:p>
        </p:txBody>
      </p:sp>
      <p:sp>
        <p:nvSpPr>
          <p:cNvPr id="20" name="TextBox 20"/>
          <p:cNvSpPr txBox="1"/>
          <p:nvPr/>
        </p:nvSpPr>
        <p:spPr>
          <a:xfrm>
            <a:off x="13982995" y="1987131"/>
            <a:ext cx="2869656" cy="647109"/>
          </a:xfrm>
          <a:prstGeom prst="rect">
            <a:avLst/>
          </a:prstGeom>
        </p:spPr>
        <p:txBody>
          <a:bodyPr lIns="0" tIns="0" rIns="0" bIns="0" rtlCol="0" anchor="t">
            <a:spAutoFit/>
          </a:bodyPr>
          <a:lstStyle/>
          <a:p>
            <a:pPr algn="ctr">
              <a:lnSpc>
                <a:spcPts val="4757"/>
              </a:lnSpc>
            </a:pPr>
            <a:r>
              <a:rPr lang="en-US" sz="3398" b="1">
                <a:solidFill>
                  <a:srgbClr val="1D82C5"/>
                </a:solidFill>
                <a:latin typeface="Calibri (MS) Bold"/>
                <a:ea typeface="Calibri (MS) Bold"/>
                <a:cs typeface="Calibri (MS) Bold"/>
                <a:sym typeface="Calibri (MS) Bold"/>
              </a:rPr>
              <a:t>AUDIO OUTPUT</a:t>
            </a:r>
          </a:p>
        </p:txBody>
      </p:sp>
      <p:sp>
        <p:nvSpPr>
          <p:cNvPr id="21" name="TextBox 21"/>
          <p:cNvSpPr txBox="1"/>
          <p:nvPr/>
        </p:nvSpPr>
        <p:spPr>
          <a:xfrm>
            <a:off x="6989116" y="7857139"/>
            <a:ext cx="3729471" cy="1167097"/>
          </a:xfrm>
          <a:prstGeom prst="rect">
            <a:avLst/>
          </a:prstGeom>
        </p:spPr>
        <p:txBody>
          <a:bodyPr lIns="0" tIns="0" rIns="0" bIns="0" rtlCol="0" anchor="t">
            <a:spAutoFit/>
          </a:bodyPr>
          <a:lstStyle/>
          <a:p>
            <a:pPr algn="ctr">
              <a:lnSpc>
                <a:spcPts val="4415"/>
              </a:lnSpc>
            </a:pPr>
            <a:r>
              <a:rPr lang="en-US" sz="3153" b="1">
                <a:solidFill>
                  <a:srgbClr val="1D82C5"/>
                </a:solidFill>
                <a:latin typeface="Calibri (MS) Bold"/>
                <a:ea typeface="Calibri (MS) Bold"/>
                <a:cs typeface="Calibri (MS) Bold"/>
                <a:sym typeface="Calibri (MS) Bold"/>
              </a:rPr>
              <a:t>NATURAL LANGUAGE PROCESSING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6964063" y="613434"/>
            <a:ext cx="350026" cy="54000"/>
          </a:xfrm>
          <a:custGeom>
            <a:avLst/>
            <a:gdLst/>
            <a:ahLst/>
            <a:cxnLst/>
            <a:rect l="l" t="t" r="r" b="b"/>
            <a:pathLst>
              <a:path w="350026" h="54000">
                <a:moveTo>
                  <a:pt x="0" y="0"/>
                </a:moveTo>
                <a:lnTo>
                  <a:pt x="350026" y="0"/>
                </a:lnTo>
                <a:lnTo>
                  <a:pt x="350026" y="54000"/>
                </a:lnTo>
                <a:lnTo>
                  <a:pt x="0" y="54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697856" y="663352"/>
            <a:ext cx="2429146" cy="858897"/>
          </a:xfrm>
          <a:prstGeom prst="line">
            <a:avLst/>
          </a:prstGeom>
          <a:ln w="9525" cap="rnd">
            <a:solidFill>
              <a:srgbClr val="3D3D3D"/>
            </a:solidFill>
            <a:prstDash val="solid"/>
            <a:headEnd type="none" w="sm" len="sm"/>
            <a:tailEnd type="none" w="sm" len="sm"/>
          </a:ln>
        </p:spPr>
      </p:sp>
      <p:sp>
        <p:nvSpPr>
          <p:cNvPr id="5" name="AutoShape 5"/>
          <p:cNvSpPr/>
          <p:nvPr/>
        </p:nvSpPr>
        <p:spPr>
          <a:xfrm flipH="1">
            <a:off x="17107826" y="219025"/>
            <a:ext cx="1176643" cy="1319122"/>
          </a:xfrm>
          <a:prstGeom prst="line">
            <a:avLst/>
          </a:prstGeom>
          <a:ln w="9525" cap="rnd">
            <a:solidFill>
              <a:srgbClr val="3D3D3D"/>
            </a:solidFill>
            <a:prstDash val="solid"/>
            <a:headEnd type="none" w="sm" len="sm"/>
            <a:tailEnd type="none" w="sm" len="sm"/>
          </a:ln>
        </p:spPr>
      </p:sp>
      <p:sp>
        <p:nvSpPr>
          <p:cNvPr id="6" name="Freeform 6"/>
          <p:cNvSpPr/>
          <p:nvPr/>
        </p:nvSpPr>
        <p:spPr>
          <a:xfrm>
            <a:off x="16852650" y="1238298"/>
            <a:ext cx="580298" cy="581391"/>
          </a:xfrm>
          <a:custGeom>
            <a:avLst/>
            <a:gdLst/>
            <a:ahLst/>
            <a:cxnLst/>
            <a:rect l="l" t="t" r="r" b="b"/>
            <a:pathLst>
              <a:path w="580298" h="581391">
                <a:moveTo>
                  <a:pt x="0" y="0"/>
                </a:moveTo>
                <a:lnTo>
                  <a:pt x="580299" y="0"/>
                </a:lnTo>
                <a:lnTo>
                  <a:pt x="580299" y="581391"/>
                </a:lnTo>
                <a:lnTo>
                  <a:pt x="0" y="5813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436123" y="376642"/>
            <a:ext cx="582456" cy="583007"/>
          </a:xfrm>
          <a:custGeom>
            <a:avLst/>
            <a:gdLst/>
            <a:ahLst/>
            <a:cxnLst/>
            <a:rect l="l" t="t" r="r" b="b"/>
            <a:pathLst>
              <a:path w="582456" h="583007">
                <a:moveTo>
                  <a:pt x="0" y="0"/>
                </a:moveTo>
                <a:lnTo>
                  <a:pt x="582456" y="0"/>
                </a:lnTo>
                <a:lnTo>
                  <a:pt x="582456" y="583007"/>
                </a:lnTo>
                <a:lnTo>
                  <a:pt x="0" y="583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5007365">
            <a:off x="578114" y="1137307"/>
            <a:ext cx="1909904" cy="1896364"/>
          </a:xfrm>
          <a:custGeom>
            <a:avLst/>
            <a:gdLst/>
            <a:ahLst/>
            <a:cxnLst/>
            <a:rect l="l" t="t" r="r" b="b"/>
            <a:pathLst>
              <a:path w="1909904" h="1896364">
                <a:moveTo>
                  <a:pt x="0" y="0"/>
                </a:moveTo>
                <a:lnTo>
                  <a:pt x="1909904" y="0"/>
                </a:lnTo>
                <a:lnTo>
                  <a:pt x="1909904" y="1896364"/>
                </a:lnTo>
                <a:lnTo>
                  <a:pt x="0" y="1896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3032040" y="3035938"/>
            <a:ext cx="14563891" cy="5497869"/>
          </a:xfrm>
          <a:custGeom>
            <a:avLst/>
            <a:gdLst/>
            <a:ahLst/>
            <a:cxnLst/>
            <a:rect l="l" t="t" r="r" b="b"/>
            <a:pathLst>
              <a:path w="14563891" h="5497869">
                <a:moveTo>
                  <a:pt x="0" y="0"/>
                </a:moveTo>
                <a:lnTo>
                  <a:pt x="14563891" y="0"/>
                </a:lnTo>
                <a:lnTo>
                  <a:pt x="14563891" y="5497868"/>
                </a:lnTo>
                <a:lnTo>
                  <a:pt x="0" y="5497868"/>
                </a:lnTo>
                <a:lnTo>
                  <a:pt x="0" y="0"/>
                </a:lnTo>
                <a:close/>
              </a:path>
            </a:pathLst>
          </a:custGeom>
          <a:blipFill>
            <a:blip r:embed="rId11"/>
            <a:stretch>
              <a:fillRect/>
            </a:stretch>
          </a:blipFill>
        </p:spPr>
      </p:sp>
      <p:sp>
        <p:nvSpPr>
          <p:cNvPr id="10" name="Freeform 10"/>
          <p:cNvSpPr/>
          <p:nvPr/>
        </p:nvSpPr>
        <p:spPr>
          <a:xfrm>
            <a:off x="5002851" y="3360811"/>
            <a:ext cx="1461886" cy="1422621"/>
          </a:xfrm>
          <a:custGeom>
            <a:avLst/>
            <a:gdLst/>
            <a:ahLst/>
            <a:cxnLst/>
            <a:rect l="l" t="t" r="r" b="b"/>
            <a:pathLst>
              <a:path w="1461886" h="1422621">
                <a:moveTo>
                  <a:pt x="0" y="0"/>
                </a:moveTo>
                <a:lnTo>
                  <a:pt x="1461886" y="0"/>
                </a:lnTo>
                <a:lnTo>
                  <a:pt x="1461886" y="1422620"/>
                </a:lnTo>
                <a:lnTo>
                  <a:pt x="0" y="1422620"/>
                </a:lnTo>
                <a:lnTo>
                  <a:pt x="0" y="0"/>
                </a:lnTo>
                <a:close/>
              </a:path>
            </a:pathLst>
          </a:custGeom>
          <a:blipFill>
            <a:blip r:embed="rId12"/>
            <a:stretch>
              <a:fillRect/>
            </a:stretch>
          </a:blipFill>
        </p:spPr>
      </p:sp>
      <p:sp>
        <p:nvSpPr>
          <p:cNvPr id="11" name="Freeform 11"/>
          <p:cNvSpPr/>
          <p:nvPr/>
        </p:nvSpPr>
        <p:spPr>
          <a:xfrm>
            <a:off x="8182723" y="3279238"/>
            <a:ext cx="1810931" cy="1504194"/>
          </a:xfrm>
          <a:custGeom>
            <a:avLst/>
            <a:gdLst/>
            <a:ahLst/>
            <a:cxnLst/>
            <a:rect l="l" t="t" r="r" b="b"/>
            <a:pathLst>
              <a:path w="1810931" h="1504194">
                <a:moveTo>
                  <a:pt x="0" y="0"/>
                </a:moveTo>
                <a:lnTo>
                  <a:pt x="1810931" y="0"/>
                </a:lnTo>
                <a:lnTo>
                  <a:pt x="1810931" y="1504193"/>
                </a:lnTo>
                <a:lnTo>
                  <a:pt x="0" y="1504193"/>
                </a:lnTo>
                <a:lnTo>
                  <a:pt x="0" y="0"/>
                </a:lnTo>
                <a:close/>
              </a:path>
            </a:pathLst>
          </a:custGeom>
          <a:blipFill>
            <a:blip r:embed="rId13"/>
            <a:stretch>
              <a:fillRect/>
            </a:stretch>
          </a:blipFill>
        </p:spPr>
      </p:sp>
      <p:sp>
        <p:nvSpPr>
          <p:cNvPr id="12" name="Freeform 12"/>
          <p:cNvSpPr/>
          <p:nvPr/>
        </p:nvSpPr>
        <p:spPr>
          <a:xfrm>
            <a:off x="11363421" y="3142279"/>
            <a:ext cx="2041865" cy="2130321"/>
          </a:xfrm>
          <a:custGeom>
            <a:avLst/>
            <a:gdLst/>
            <a:ahLst/>
            <a:cxnLst/>
            <a:rect l="l" t="t" r="r" b="b"/>
            <a:pathLst>
              <a:path w="2041865" h="2130321">
                <a:moveTo>
                  <a:pt x="0" y="0"/>
                </a:moveTo>
                <a:lnTo>
                  <a:pt x="2041865" y="0"/>
                </a:lnTo>
                <a:lnTo>
                  <a:pt x="2041865" y="2130321"/>
                </a:lnTo>
                <a:lnTo>
                  <a:pt x="0" y="2130321"/>
                </a:lnTo>
                <a:lnTo>
                  <a:pt x="0" y="0"/>
                </a:lnTo>
                <a:close/>
              </a:path>
            </a:pathLst>
          </a:custGeom>
          <a:blipFill>
            <a:blip r:embed="rId14"/>
            <a:stretch>
              <a:fillRect/>
            </a:stretch>
          </a:blipFill>
        </p:spPr>
      </p:sp>
      <p:sp>
        <p:nvSpPr>
          <p:cNvPr id="13" name="Freeform 13"/>
          <p:cNvSpPr/>
          <p:nvPr/>
        </p:nvSpPr>
        <p:spPr>
          <a:xfrm>
            <a:off x="14775763" y="3360811"/>
            <a:ext cx="1684179" cy="1422621"/>
          </a:xfrm>
          <a:custGeom>
            <a:avLst/>
            <a:gdLst/>
            <a:ahLst/>
            <a:cxnLst/>
            <a:rect l="l" t="t" r="r" b="b"/>
            <a:pathLst>
              <a:path w="1684179" h="1422621">
                <a:moveTo>
                  <a:pt x="0" y="0"/>
                </a:moveTo>
                <a:lnTo>
                  <a:pt x="1684178" y="0"/>
                </a:lnTo>
                <a:lnTo>
                  <a:pt x="1684178" y="1422620"/>
                </a:lnTo>
                <a:lnTo>
                  <a:pt x="0" y="1422620"/>
                </a:lnTo>
                <a:lnTo>
                  <a:pt x="0" y="0"/>
                </a:lnTo>
                <a:close/>
              </a:path>
            </a:pathLst>
          </a:custGeom>
          <a:blipFill>
            <a:blip r:embed="rId15"/>
            <a:stretch>
              <a:fillRect/>
            </a:stretch>
          </a:blipFill>
        </p:spPr>
      </p:sp>
      <p:sp>
        <p:nvSpPr>
          <p:cNvPr id="14" name="TextBox 14"/>
          <p:cNvSpPr txBox="1"/>
          <p:nvPr/>
        </p:nvSpPr>
        <p:spPr>
          <a:xfrm rot="-5400000">
            <a:off x="-2144366" y="5351930"/>
            <a:ext cx="6709278" cy="1110817"/>
          </a:xfrm>
          <a:prstGeom prst="rect">
            <a:avLst/>
          </a:prstGeom>
        </p:spPr>
        <p:txBody>
          <a:bodyPr wrap="square" lIns="0" tIns="0" rIns="0" bIns="0" rtlCol="0" anchor="t">
            <a:spAutoFit/>
          </a:bodyPr>
          <a:lstStyle/>
          <a:p>
            <a:pPr algn="l">
              <a:lnSpc>
                <a:spcPts val="9183"/>
              </a:lnSpc>
              <a:spcBef>
                <a:spcPct val="0"/>
              </a:spcBef>
            </a:pPr>
            <a:r>
              <a:rPr lang="en-US" sz="6559" b="1" spc="-196" dirty="0">
                <a:solidFill>
                  <a:srgbClr val="2C0C6B"/>
                </a:solidFill>
                <a:latin typeface="Agrandir Wide Medium"/>
                <a:ea typeface="Agrandir Wide Medium"/>
                <a:cs typeface="Agrandir Wide Medium"/>
                <a:sym typeface="Agrandir Wide Medium"/>
              </a:rPr>
              <a:t>TECH STACK</a:t>
            </a:r>
          </a:p>
        </p:txBody>
      </p:sp>
      <p:sp>
        <p:nvSpPr>
          <p:cNvPr id="15" name="TextBox 15"/>
          <p:cNvSpPr txBox="1"/>
          <p:nvPr/>
        </p:nvSpPr>
        <p:spPr>
          <a:xfrm>
            <a:off x="4120129" y="5309114"/>
            <a:ext cx="1950334" cy="468682"/>
          </a:xfrm>
          <a:prstGeom prst="rect">
            <a:avLst/>
          </a:prstGeom>
        </p:spPr>
        <p:txBody>
          <a:bodyPr lIns="0" tIns="0" rIns="0" bIns="0" rtlCol="0" anchor="t">
            <a:spAutoFit/>
          </a:bodyPr>
          <a:lstStyle/>
          <a:p>
            <a:pPr marL="589655" lvl="1" indent="-294827" algn="ctr">
              <a:lnSpc>
                <a:spcPts val="3823"/>
              </a:lnSpc>
              <a:buFont typeface="Arial"/>
              <a:buChar char="•"/>
            </a:pPr>
            <a:r>
              <a:rPr lang="en-US" sz="2731" i="1">
                <a:solidFill>
                  <a:srgbClr val="FFFFFF"/>
                </a:solidFill>
                <a:latin typeface="Canva Sans Italics"/>
                <a:ea typeface="Canva Sans Italics"/>
                <a:cs typeface="Canva Sans Italics"/>
                <a:sym typeface="Canva Sans Italics"/>
              </a:rPr>
              <a:t>Python</a:t>
            </a:r>
          </a:p>
        </p:txBody>
      </p:sp>
      <p:sp>
        <p:nvSpPr>
          <p:cNvPr id="16" name="TextBox 16"/>
          <p:cNvSpPr txBox="1"/>
          <p:nvPr/>
        </p:nvSpPr>
        <p:spPr>
          <a:xfrm>
            <a:off x="13721962" y="5318639"/>
            <a:ext cx="2928694" cy="1957120"/>
          </a:xfrm>
          <a:prstGeom prst="rect">
            <a:avLst/>
          </a:prstGeom>
        </p:spPr>
        <p:txBody>
          <a:bodyPr lIns="0" tIns="0" rIns="0" bIns="0" rtlCol="0" anchor="t">
            <a:spAutoFit/>
          </a:bodyPr>
          <a:lstStyle/>
          <a:p>
            <a:pPr marL="609491" lvl="1" indent="-304745" algn="ctr">
              <a:lnSpc>
                <a:spcPts val="3952"/>
              </a:lnSpc>
              <a:buFont typeface="Arial"/>
              <a:buChar char="•"/>
            </a:pPr>
            <a:r>
              <a:rPr lang="en-US" sz="2823" i="1">
                <a:solidFill>
                  <a:srgbClr val="FFFFFF"/>
                </a:solidFill>
                <a:latin typeface="Canva Sans Italics"/>
                <a:ea typeface="Canva Sans Italics"/>
                <a:cs typeface="Canva Sans Italics"/>
                <a:sym typeface="Canva Sans Italics"/>
              </a:rPr>
              <a:t>Raspberry pi</a:t>
            </a:r>
          </a:p>
          <a:p>
            <a:pPr algn="ctr">
              <a:lnSpc>
                <a:spcPts val="3952"/>
              </a:lnSpc>
            </a:pPr>
            <a:r>
              <a:rPr lang="en-US" sz="2823" i="1">
                <a:solidFill>
                  <a:srgbClr val="FFFFFF"/>
                </a:solidFill>
                <a:latin typeface="Canva Sans Italics"/>
                <a:ea typeface="Canva Sans Italics"/>
                <a:cs typeface="Canva Sans Italics"/>
                <a:sym typeface="Canva Sans Italics"/>
              </a:rPr>
              <a:t> OS Lite    </a:t>
            </a:r>
          </a:p>
          <a:p>
            <a:pPr algn="ctr">
              <a:lnSpc>
                <a:spcPts val="3952"/>
              </a:lnSpc>
            </a:pPr>
            <a:r>
              <a:rPr lang="en-US" sz="2823" i="1">
                <a:solidFill>
                  <a:srgbClr val="FFFFFF"/>
                </a:solidFill>
                <a:latin typeface="Canva Sans Italics"/>
                <a:ea typeface="Canva Sans Italics"/>
                <a:cs typeface="Canva Sans Italics"/>
                <a:sym typeface="Canva Sans Italics"/>
              </a:rPr>
              <a:t> ‘Bullseye ’  </a:t>
            </a:r>
          </a:p>
          <a:p>
            <a:pPr algn="ctr">
              <a:lnSpc>
                <a:spcPts val="3952"/>
              </a:lnSpc>
            </a:pPr>
            <a:r>
              <a:rPr lang="en-US" sz="2823" i="1">
                <a:solidFill>
                  <a:srgbClr val="FFFFFF"/>
                </a:solidFill>
                <a:latin typeface="Canva Sans Italics"/>
                <a:ea typeface="Canva Sans Italics"/>
                <a:cs typeface="Canva Sans Italics"/>
                <a:sym typeface="Canva Sans Italics"/>
              </a:rPr>
              <a:t>version   </a:t>
            </a:r>
          </a:p>
        </p:txBody>
      </p:sp>
      <p:sp>
        <p:nvSpPr>
          <p:cNvPr id="17" name="TextBox 17"/>
          <p:cNvSpPr txBox="1"/>
          <p:nvPr/>
        </p:nvSpPr>
        <p:spPr>
          <a:xfrm>
            <a:off x="7411026" y="5224975"/>
            <a:ext cx="2399465" cy="892617"/>
          </a:xfrm>
          <a:prstGeom prst="rect">
            <a:avLst/>
          </a:prstGeom>
        </p:spPr>
        <p:txBody>
          <a:bodyPr lIns="0" tIns="0" rIns="0" bIns="0" rtlCol="0" anchor="t">
            <a:spAutoFit/>
          </a:bodyPr>
          <a:lstStyle/>
          <a:p>
            <a:pPr marL="552282" lvl="1" indent="-276141" algn="ctr">
              <a:lnSpc>
                <a:spcPts val="3581"/>
              </a:lnSpc>
              <a:buFont typeface="Arial"/>
              <a:buChar char="•"/>
            </a:pPr>
            <a:r>
              <a:rPr lang="en-US" sz="2558" i="1" dirty="0">
                <a:solidFill>
                  <a:srgbClr val="000B3D"/>
                </a:solidFill>
                <a:latin typeface="Canva Sans Italics"/>
                <a:ea typeface="Canva Sans Italics"/>
                <a:cs typeface="Canva Sans Italics"/>
                <a:sym typeface="Canva Sans Italics"/>
              </a:rPr>
              <a:t>Raspberry pi   4</a:t>
            </a:r>
          </a:p>
        </p:txBody>
      </p:sp>
      <p:sp>
        <p:nvSpPr>
          <p:cNvPr id="18" name="TextBox 18"/>
          <p:cNvSpPr txBox="1"/>
          <p:nvPr/>
        </p:nvSpPr>
        <p:spPr>
          <a:xfrm rot="-67508">
            <a:off x="6906472" y="7247905"/>
            <a:ext cx="2551231" cy="940566"/>
          </a:xfrm>
          <a:prstGeom prst="rect">
            <a:avLst/>
          </a:prstGeom>
        </p:spPr>
        <p:txBody>
          <a:bodyPr lIns="0" tIns="0" rIns="0" bIns="0" rtlCol="0" anchor="t">
            <a:spAutoFit/>
          </a:bodyPr>
          <a:lstStyle/>
          <a:p>
            <a:pPr marL="587215" lvl="1" indent="-293607" algn="ctr">
              <a:lnSpc>
                <a:spcPts val="3807"/>
              </a:lnSpc>
              <a:buFont typeface="Arial"/>
              <a:buChar char="•"/>
            </a:pPr>
            <a:r>
              <a:rPr lang="en-US" sz="2719" i="1">
                <a:solidFill>
                  <a:srgbClr val="000B3D"/>
                </a:solidFill>
                <a:latin typeface="Canva Sans Italics"/>
                <a:ea typeface="Canva Sans Italics"/>
                <a:cs typeface="Canva Sans Italics"/>
                <a:sym typeface="Canva Sans Italics"/>
              </a:rPr>
              <a:t>5 watts speaker</a:t>
            </a:r>
          </a:p>
        </p:txBody>
      </p:sp>
      <p:sp>
        <p:nvSpPr>
          <p:cNvPr id="19" name="TextBox 19"/>
          <p:cNvSpPr txBox="1"/>
          <p:nvPr/>
        </p:nvSpPr>
        <p:spPr>
          <a:xfrm>
            <a:off x="7251563" y="6226383"/>
            <a:ext cx="2384842" cy="878396"/>
          </a:xfrm>
          <a:prstGeom prst="rect">
            <a:avLst/>
          </a:prstGeom>
        </p:spPr>
        <p:txBody>
          <a:bodyPr lIns="0" tIns="0" rIns="0" bIns="0" rtlCol="0" anchor="t">
            <a:spAutoFit/>
          </a:bodyPr>
          <a:lstStyle/>
          <a:p>
            <a:pPr marL="548918" lvl="1" indent="-274459" algn="ctr">
              <a:lnSpc>
                <a:spcPts val="3559"/>
              </a:lnSpc>
              <a:buFont typeface="Arial"/>
              <a:buChar char="•"/>
            </a:pPr>
            <a:r>
              <a:rPr lang="en-US" sz="2542" i="1">
                <a:solidFill>
                  <a:srgbClr val="000B3D"/>
                </a:solidFill>
                <a:latin typeface="Canva Sans Italics"/>
                <a:ea typeface="Canva Sans Italics"/>
                <a:cs typeface="Canva Sans Italics"/>
                <a:sym typeface="Canva Sans Italics"/>
              </a:rPr>
              <a:t>INMP441 Mic (I2S)</a:t>
            </a:r>
          </a:p>
        </p:txBody>
      </p:sp>
      <p:sp>
        <p:nvSpPr>
          <p:cNvPr id="20" name="TextBox 20"/>
          <p:cNvSpPr txBox="1"/>
          <p:nvPr/>
        </p:nvSpPr>
        <p:spPr>
          <a:xfrm>
            <a:off x="10820673" y="5318639"/>
            <a:ext cx="2330844" cy="463028"/>
          </a:xfrm>
          <a:prstGeom prst="rect">
            <a:avLst/>
          </a:prstGeom>
        </p:spPr>
        <p:txBody>
          <a:bodyPr lIns="0" tIns="0" rIns="0" bIns="0" rtlCol="0" anchor="t">
            <a:spAutoFit/>
          </a:bodyPr>
          <a:lstStyle/>
          <a:p>
            <a:pPr marL="598159" lvl="1" indent="-299080" algn="ctr">
              <a:lnSpc>
                <a:spcPts val="3878"/>
              </a:lnSpc>
              <a:buFont typeface="Arial"/>
              <a:buChar char="•"/>
            </a:pPr>
            <a:r>
              <a:rPr lang="en-US" sz="2770" i="1">
                <a:solidFill>
                  <a:srgbClr val="000B3D"/>
                </a:solidFill>
                <a:latin typeface="Canva Sans Italics"/>
                <a:ea typeface="Canva Sans Italics"/>
                <a:cs typeface="Canva Sans Italics"/>
                <a:sym typeface="Canva Sans Italics"/>
              </a:rPr>
              <a:t>VOSK</a:t>
            </a:r>
          </a:p>
        </p:txBody>
      </p:sp>
      <p:sp>
        <p:nvSpPr>
          <p:cNvPr id="21" name="TextBox 21"/>
          <p:cNvSpPr txBox="1"/>
          <p:nvPr/>
        </p:nvSpPr>
        <p:spPr>
          <a:xfrm>
            <a:off x="10661243" y="6216858"/>
            <a:ext cx="2294977" cy="464111"/>
          </a:xfrm>
          <a:prstGeom prst="rect">
            <a:avLst/>
          </a:prstGeom>
        </p:spPr>
        <p:txBody>
          <a:bodyPr lIns="0" tIns="0" rIns="0" bIns="0" rtlCol="0" anchor="t">
            <a:spAutoFit/>
          </a:bodyPr>
          <a:lstStyle/>
          <a:p>
            <a:pPr marL="588955" lvl="1" indent="-294478" algn="ctr">
              <a:lnSpc>
                <a:spcPts val="3819"/>
              </a:lnSpc>
              <a:buFont typeface="Arial"/>
              <a:buChar char="•"/>
            </a:pPr>
            <a:r>
              <a:rPr lang="en-US" sz="2727" i="1">
                <a:solidFill>
                  <a:srgbClr val="000B3D"/>
                </a:solidFill>
                <a:latin typeface="Canva Sans Italics"/>
                <a:ea typeface="Canva Sans Italics"/>
                <a:cs typeface="Canva Sans Italics"/>
                <a:sym typeface="Canva Sans Italics"/>
              </a:rPr>
              <a:t>e-speak</a:t>
            </a:r>
          </a:p>
        </p:txBody>
      </p:sp>
      <p:sp>
        <p:nvSpPr>
          <p:cNvPr id="22" name="TextBox 22"/>
          <p:cNvSpPr txBox="1"/>
          <p:nvPr/>
        </p:nvSpPr>
        <p:spPr>
          <a:xfrm>
            <a:off x="3937454" y="6061589"/>
            <a:ext cx="1238224" cy="471220"/>
          </a:xfrm>
          <a:prstGeom prst="rect">
            <a:avLst/>
          </a:prstGeom>
        </p:spPr>
        <p:txBody>
          <a:bodyPr lIns="0" tIns="0" rIns="0" bIns="0" rtlCol="0" anchor="t">
            <a:spAutoFit/>
          </a:bodyPr>
          <a:lstStyle/>
          <a:p>
            <a:pPr marL="609491" lvl="1" indent="-304745" algn="ctr">
              <a:lnSpc>
                <a:spcPts val="3952"/>
              </a:lnSpc>
              <a:buFont typeface="Arial"/>
              <a:buChar char="•"/>
            </a:pPr>
            <a:r>
              <a:rPr lang="en-US" sz="2823" i="1">
                <a:solidFill>
                  <a:srgbClr val="FFFFFF"/>
                </a:solidFill>
                <a:latin typeface="Canva Sans Italics"/>
                <a:ea typeface="Canva Sans Italics"/>
                <a:cs typeface="Canva Sans Italics"/>
                <a:sym typeface="Canva Sans Italics"/>
              </a:rPr>
              <a: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66986" y="1731429"/>
            <a:ext cx="17154028" cy="8555571"/>
          </a:xfrm>
          <a:custGeom>
            <a:avLst/>
            <a:gdLst/>
            <a:ahLst/>
            <a:cxnLst/>
            <a:rect l="l" t="t" r="r" b="b"/>
            <a:pathLst>
              <a:path w="17154028" h="8555571">
                <a:moveTo>
                  <a:pt x="0" y="0"/>
                </a:moveTo>
                <a:lnTo>
                  <a:pt x="17154028" y="0"/>
                </a:lnTo>
                <a:lnTo>
                  <a:pt x="17154028" y="8555571"/>
                </a:lnTo>
                <a:lnTo>
                  <a:pt x="0" y="8555571"/>
                </a:lnTo>
                <a:lnTo>
                  <a:pt x="0" y="0"/>
                </a:lnTo>
                <a:close/>
              </a:path>
            </a:pathLst>
          </a:custGeom>
          <a:blipFill>
            <a:blip r:embed="rId3"/>
            <a:stretch>
              <a:fillRect/>
            </a:stretch>
          </a:blipFill>
        </p:spPr>
      </p:sp>
      <p:sp>
        <p:nvSpPr>
          <p:cNvPr id="4" name="Freeform 4"/>
          <p:cNvSpPr/>
          <p:nvPr/>
        </p:nvSpPr>
        <p:spPr>
          <a:xfrm>
            <a:off x="14839521" y="20081"/>
            <a:ext cx="3586200" cy="2017238"/>
          </a:xfrm>
          <a:custGeom>
            <a:avLst/>
            <a:gdLst/>
            <a:ahLst/>
            <a:cxnLst/>
            <a:rect l="l" t="t" r="r" b="b"/>
            <a:pathLst>
              <a:path w="3586200" h="2017238">
                <a:moveTo>
                  <a:pt x="0" y="0"/>
                </a:moveTo>
                <a:lnTo>
                  <a:pt x="3586201" y="0"/>
                </a:lnTo>
                <a:lnTo>
                  <a:pt x="3586201" y="2017238"/>
                </a:lnTo>
                <a:lnTo>
                  <a:pt x="0" y="2017238"/>
                </a:lnTo>
                <a:lnTo>
                  <a:pt x="0" y="0"/>
                </a:lnTo>
                <a:close/>
              </a:path>
            </a:pathLst>
          </a:custGeom>
          <a:blipFill>
            <a:blip r:embed="rId4"/>
            <a:stretch>
              <a:fillRect/>
            </a:stretch>
          </a:blipFill>
        </p:spPr>
      </p:sp>
      <p:sp>
        <p:nvSpPr>
          <p:cNvPr id="5" name="TextBox 5"/>
          <p:cNvSpPr txBox="1"/>
          <p:nvPr/>
        </p:nvSpPr>
        <p:spPr>
          <a:xfrm>
            <a:off x="698852" y="212432"/>
            <a:ext cx="9050927" cy="1197773"/>
          </a:xfrm>
          <a:prstGeom prst="rect">
            <a:avLst/>
          </a:prstGeom>
        </p:spPr>
        <p:txBody>
          <a:bodyPr lIns="0" tIns="0" rIns="0" bIns="0" rtlCol="0" anchor="t">
            <a:spAutoFit/>
          </a:bodyPr>
          <a:lstStyle/>
          <a:p>
            <a:pPr algn="l">
              <a:lnSpc>
                <a:spcPts val="9705"/>
              </a:lnSpc>
              <a:spcBef>
                <a:spcPct val="0"/>
              </a:spcBef>
            </a:pPr>
            <a:r>
              <a:rPr lang="en-US" sz="6932" spc="-207">
                <a:solidFill>
                  <a:srgbClr val="16264D"/>
                </a:solidFill>
                <a:latin typeface="Playfair Display"/>
                <a:ea typeface="Playfair Display"/>
                <a:cs typeface="Playfair Display"/>
                <a:sym typeface="Playfair Display"/>
              </a:rPr>
              <a:t>Competitional Mapping  </a:t>
            </a:r>
          </a:p>
        </p:txBody>
      </p:sp>
      <p:sp>
        <p:nvSpPr>
          <p:cNvPr id="6" name="TextBox 6"/>
          <p:cNvSpPr txBox="1"/>
          <p:nvPr/>
        </p:nvSpPr>
        <p:spPr>
          <a:xfrm>
            <a:off x="1447800" y="2247900"/>
            <a:ext cx="5674379" cy="725904"/>
          </a:xfrm>
          <a:prstGeom prst="rect">
            <a:avLst/>
          </a:prstGeom>
        </p:spPr>
        <p:txBody>
          <a:bodyPr wrap="square" lIns="0" tIns="0" rIns="0" bIns="0" rtlCol="0" anchor="t">
            <a:spAutoFit/>
          </a:bodyPr>
          <a:lstStyle/>
          <a:p>
            <a:pPr algn="l">
              <a:lnSpc>
                <a:spcPts val="6048"/>
              </a:lnSpc>
              <a:spcBef>
                <a:spcPct val="0"/>
              </a:spcBef>
            </a:pPr>
            <a:r>
              <a:rPr lang="en-US" sz="4320" b="1" i="1" spc="-129" dirty="0">
                <a:solidFill>
                  <a:srgbClr val="FFFFFF"/>
                </a:solidFill>
                <a:latin typeface="Agrandir Wide Medium Italics"/>
                <a:ea typeface="Agrandir Wide Medium Italics"/>
                <a:cs typeface="Agrandir Wide Medium Italics"/>
                <a:sym typeface="Agrandir Wide Medium Italics"/>
              </a:rPr>
              <a:t>C++ based edge-AI</a:t>
            </a:r>
          </a:p>
        </p:txBody>
      </p:sp>
      <p:sp>
        <p:nvSpPr>
          <p:cNvPr id="7" name="TextBox 7"/>
          <p:cNvSpPr txBox="1"/>
          <p:nvPr/>
        </p:nvSpPr>
        <p:spPr>
          <a:xfrm>
            <a:off x="11013529" y="2247900"/>
            <a:ext cx="6776346" cy="725904"/>
          </a:xfrm>
          <a:prstGeom prst="rect">
            <a:avLst/>
          </a:prstGeom>
        </p:spPr>
        <p:txBody>
          <a:bodyPr wrap="square" lIns="0" tIns="0" rIns="0" bIns="0" rtlCol="0" anchor="t">
            <a:spAutoFit/>
          </a:bodyPr>
          <a:lstStyle/>
          <a:p>
            <a:pPr algn="l">
              <a:lnSpc>
                <a:spcPts val="6048"/>
              </a:lnSpc>
              <a:spcBef>
                <a:spcPct val="0"/>
              </a:spcBef>
            </a:pPr>
            <a:r>
              <a:rPr lang="en-US" sz="4320" b="1" i="1" spc="-129" dirty="0">
                <a:solidFill>
                  <a:srgbClr val="FFFFFF"/>
                </a:solidFill>
                <a:latin typeface="Agrandir Wide Medium Italics"/>
                <a:ea typeface="Agrandir Wide Medium Italics"/>
                <a:cs typeface="Agrandir Wide Medium Italics"/>
                <a:sym typeface="Agrandir Wide Medium Italics"/>
              </a:rPr>
              <a:t>Python based edge-AI</a:t>
            </a:r>
          </a:p>
        </p:txBody>
      </p:sp>
      <p:sp>
        <p:nvSpPr>
          <p:cNvPr id="8" name="TextBox 8"/>
          <p:cNvSpPr txBox="1"/>
          <p:nvPr/>
        </p:nvSpPr>
        <p:spPr>
          <a:xfrm>
            <a:off x="8042451" y="3842882"/>
            <a:ext cx="2203097" cy="533223"/>
          </a:xfrm>
          <a:prstGeom prst="rect">
            <a:avLst/>
          </a:prstGeom>
        </p:spPr>
        <p:txBody>
          <a:bodyPr wrap="square" lIns="0" tIns="0" rIns="0" bIns="0" rtlCol="0" anchor="t">
            <a:spAutoFit/>
          </a:bodyPr>
          <a:lstStyle/>
          <a:p>
            <a:pPr algn="ctr">
              <a:lnSpc>
                <a:spcPts val="4590"/>
              </a:lnSpc>
            </a:pPr>
            <a:r>
              <a:rPr lang="en-US" sz="3278" dirty="0">
                <a:gradFill>
                  <a:gsLst>
                    <a:gs pos="0">
                      <a:srgbClr val="A5ACB9">
                        <a:alpha val="100000"/>
                      </a:srgbClr>
                    </a:gs>
                    <a:gs pos="100000">
                      <a:srgbClr val="303643">
                        <a:alpha val="100000"/>
                      </a:srgbClr>
                    </a:gs>
                  </a:gsLst>
                  <a:lin ang="5400000"/>
                </a:gradFill>
                <a:latin typeface="Aleo"/>
                <a:ea typeface="Aleo"/>
                <a:cs typeface="Aleo"/>
                <a:sym typeface="Aleo"/>
              </a:rPr>
              <a:t>LATENCY</a:t>
            </a:r>
          </a:p>
        </p:txBody>
      </p:sp>
      <p:sp>
        <p:nvSpPr>
          <p:cNvPr id="9" name="TextBox 9"/>
          <p:cNvSpPr txBox="1"/>
          <p:nvPr/>
        </p:nvSpPr>
        <p:spPr>
          <a:xfrm>
            <a:off x="7700427" y="5337237"/>
            <a:ext cx="2863459" cy="557814"/>
          </a:xfrm>
          <a:prstGeom prst="rect">
            <a:avLst/>
          </a:prstGeom>
        </p:spPr>
        <p:txBody>
          <a:bodyPr lIns="0" tIns="0" rIns="0" bIns="0" rtlCol="0" anchor="t">
            <a:spAutoFit/>
          </a:bodyPr>
          <a:lstStyle/>
          <a:p>
            <a:pPr algn="ctr">
              <a:lnSpc>
                <a:spcPts val="4575"/>
              </a:lnSpc>
            </a:pPr>
            <a:r>
              <a:rPr lang="en-US" sz="3268" dirty="0">
                <a:gradFill>
                  <a:gsLst>
                    <a:gs pos="0">
                      <a:srgbClr val="A5ACB9">
                        <a:alpha val="100000"/>
                      </a:srgbClr>
                    </a:gs>
                    <a:gs pos="100000">
                      <a:srgbClr val="303643">
                        <a:alpha val="100000"/>
                      </a:srgbClr>
                    </a:gs>
                  </a:gsLst>
                  <a:lin ang="5400000"/>
                </a:gradFill>
                <a:latin typeface="Aleo"/>
                <a:ea typeface="Aleo"/>
                <a:cs typeface="Aleo"/>
                <a:sym typeface="Aleo"/>
              </a:rPr>
              <a:t>RAM USAGE</a:t>
            </a:r>
          </a:p>
        </p:txBody>
      </p:sp>
      <p:sp>
        <p:nvSpPr>
          <p:cNvPr id="10" name="TextBox 10"/>
          <p:cNvSpPr txBox="1"/>
          <p:nvPr/>
        </p:nvSpPr>
        <p:spPr>
          <a:xfrm>
            <a:off x="7589720" y="6487558"/>
            <a:ext cx="3034397" cy="1156374"/>
          </a:xfrm>
          <a:prstGeom prst="rect">
            <a:avLst/>
          </a:prstGeom>
        </p:spPr>
        <p:txBody>
          <a:bodyPr lIns="0" tIns="0" rIns="0" bIns="0" rtlCol="0" anchor="t">
            <a:spAutoFit/>
          </a:bodyPr>
          <a:lstStyle/>
          <a:p>
            <a:pPr algn="ctr">
              <a:lnSpc>
                <a:spcPts val="4680"/>
              </a:lnSpc>
            </a:pPr>
            <a:r>
              <a:rPr lang="en-US" sz="3342" dirty="0">
                <a:gradFill>
                  <a:gsLst>
                    <a:gs pos="0">
                      <a:srgbClr val="A5ACB9">
                        <a:alpha val="100000"/>
                      </a:srgbClr>
                    </a:gs>
                    <a:gs pos="100000">
                      <a:srgbClr val="303643">
                        <a:alpha val="100000"/>
                      </a:srgbClr>
                    </a:gs>
                  </a:gsLst>
                  <a:lin ang="5400000"/>
                </a:gradFill>
                <a:latin typeface="Aleo"/>
                <a:ea typeface="Aleo"/>
                <a:cs typeface="Aleo"/>
                <a:sym typeface="Aleo"/>
              </a:rPr>
              <a:t>EXECUTION TIME</a:t>
            </a:r>
          </a:p>
        </p:txBody>
      </p:sp>
      <p:sp>
        <p:nvSpPr>
          <p:cNvPr id="11" name="TextBox 11"/>
          <p:cNvSpPr txBox="1"/>
          <p:nvPr/>
        </p:nvSpPr>
        <p:spPr>
          <a:xfrm>
            <a:off x="7780205" y="8234481"/>
            <a:ext cx="2843912" cy="1147456"/>
          </a:xfrm>
          <a:prstGeom prst="rect">
            <a:avLst/>
          </a:prstGeom>
        </p:spPr>
        <p:txBody>
          <a:bodyPr wrap="square" lIns="0" tIns="0" rIns="0" bIns="0" rtlCol="0" anchor="t">
            <a:spAutoFit/>
          </a:bodyPr>
          <a:lstStyle/>
          <a:p>
            <a:pPr algn="ctr">
              <a:lnSpc>
                <a:spcPts val="4641"/>
              </a:lnSpc>
            </a:pPr>
            <a:r>
              <a:rPr lang="en-US" sz="3315" dirty="0">
                <a:gradFill>
                  <a:gsLst>
                    <a:gs pos="0">
                      <a:srgbClr val="A5ACB9">
                        <a:alpha val="100000"/>
                      </a:srgbClr>
                    </a:gs>
                    <a:gs pos="100000">
                      <a:srgbClr val="303643">
                        <a:alpha val="100000"/>
                      </a:srgbClr>
                    </a:gs>
                  </a:gsLst>
                  <a:lin ang="5400000"/>
                </a:gradFill>
                <a:latin typeface="Aleo"/>
                <a:ea typeface="Aleo"/>
                <a:cs typeface="Aleo"/>
                <a:sym typeface="Aleo"/>
              </a:rPr>
              <a:t>CODE </a:t>
            </a:r>
          </a:p>
          <a:p>
            <a:pPr algn="ctr">
              <a:lnSpc>
                <a:spcPts val="4641"/>
              </a:lnSpc>
            </a:pPr>
            <a:r>
              <a:rPr lang="en-US" sz="3315" dirty="0">
                <a:gradFill>
                  <a:gsLst>
                    <a:gs pos="0">
                      <a:srgbClr val="A5ACB9">
                        <a:alpha val="100000"/>
                      </a:srgbClr>
                    </a:gs>
                    <a:gs pos="100000">
                      <a:srgbClr val="303643">
                        <a:alpha val="100000"/>
                      </a:srgbClr>
                    </a:gs>
                  </a:gsLst>
                  <a:lin ang="5400000"/>
                </a:gradFill>
                <a:latin typeface="Aleo"/>
                <a:ea typeface="Aleo"/>
                <a:cs typeface="Aleo"/>
                <a:sym typeface="Aleo"/>
              </a:rPr>
              <a:t>COMPLEXITY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8" b="-18246"/>
            </a:stretch>
          </a:blipFill>
        </p:spPr>
      </p:sp>
      <p:grpSp>
        <p:nvGrpSpPr>
          <p:cNvPr id="3" name="Group 3"/>
          <p:cNvGrpSpPr/>
          <p:nvPr/>
        </p:nvGrpSpPr>
        <p:grpSpPr>
          <a:xfrm>
            <a:off x="4593541" y="-7821401"/>
            <a:ext cx="9480418" cy="9480418"/>
            <a:chOff x="0" y="0"/>
            <a:chExt cx="12730200" cy="12730200"/>
          </a:xfrm>
        </p:grpSpPr>
        <p:sp>
          <p:nvSpPr>
            <p:cNvPr id="4" name="Freeform 4"/>
            <p:cNvSpPr/>
            <p:nvPr/>
          </p:nvSpPr>
          <p:spPr>
            <a:xfrm>
              <a:off x="0" y="0"/>
              <a:ext cx="12730226" cy="12730226"/>
            </a:xfrm>
            <a:custGeom>
              <a:avLst/>
              <a:gdLst/>
              <a:ahLst/>
              <a:cxnLst/>
              <a:rect l="l" t="t" r="r" b="b"/>
              <a:pathLst>
                <a:path w="12730226" h="12730226">
                  <a:moveTo>
                    <a:pt x="0" y="6365113"/>
                  </a:moveTo>
                  <a:cubicBezTo>
                    <a:pt x="0" y="2849753"/>
                    <a:pt x="2849753" y="0"/>
                    <a:pt x="6365113" y="0"/>
                  </a:cubicBezTo>
                  <a:lnTo>
                    <a:pt x="6365113" y="12700"/>
                  </a:lnTo>
                  <a:lnTo>
                    <a:pt x="6365113" y="0"/>
                  </a:lnTo>
                  <a:cubicBezTo>
                    <a:pt x="9880473" y="0"/>
                    <a:pt x="12730226" y="2849753"/>
                    <a:pt x="12730226" y="6365113"/>
                  </a:cubicBezTo>
                  <a:cubicBezTo>
                    <a:pt x="12730226" y="9880473"/>
                    <a:pt x="9880473" y="12730226"/>
                    <a:pt x="6365113" y="12730226"/>
                  </a:cubicBezTo>
                  <a:lnTo>
                    <a:pt x="6365113" y="12717526"/>
                  </a:lnTo>
                  <a:lnTo>
                    <a:pt x="6365113" y="12730226"/>
                  </a:lnTo>
                  <a:cubicBezTo>
                    <a:pt x="2849753" y="12730226"/>
                    <a:pt x="0" y="9880473"/>
                    <a:pt x="0" y="6365113"/>
                  </a:cubicBezTo>
                  <a:lnTo>
                    <a:pt x="12700" y="6365113"/>
                  </a:lnTo>
                  <a:lnTo>
                    <a:pt x="23368" y="6371971"/>
                  </a:lnTo>
                  <a:cubicBezTo>
                    <a:pt x="20320" y="6376670"/>
                    <a:pt x="14478" y="6378829"/>
                    <a:pt x="9144" y="6377305"/>
                  </a:cubicBezTo>
                  <a:cubicBezTo>
                    <a:pt x="3810" y="6375781"/>
                    <a:pt x="0" y="6370701"/>
                    <a:pt x="0" y="6365113"/>
                  </a:cubicBezTo>
                  <a:moveTo>
                    <a:pt x="25400" y="6365113"/>
                  </a:moveTo>
                  <a:lnTo>
                    <a:pt x="12700" y="6365113"/>
                  </a:lnTo>
                  <a:lnTo>
                    <a:pt x="2032" y="6358255"/>
                  </a:lnTo>
                  <a:cubicBezTo>
                    <a:pt x="5080" y="6353556"/>
                    <a:pt x="10922" y="6351397"/>
                    <a:pt x="16256" y="6352921"/>
                  </a:cubicBezTo>
                  <a:cubicBezTo>
                    <a:pt x="21590" y="6354445"/>
                    <a:pt x="25400" y="6359525"/>
                    <a:pt x="25400" y="6365113"/>
                  </a:cubicBezTo>
                  <a:cubicBezTo>
                    <a:pt x="25400" y="9866376"/>
                    <a:pt x="2863723" y="12704826"/>
                    <a:pt x="6365113" y="12704826"/>
                  </a:cubicBezTo>
                  <a:cubicBezTo>
                    <a:pt x="9866503" y="12704826"/>
                    <a:pt x="12704826" y="9866503"/>
                    <a:pt x="12704826" y="6365113"/>
                  </a:cubicBezTo>
                  <a:lnTo>
                    <a:pt x="12717526" y="6365113"/>
                  </a:lnTo>
                  <a:lnTo>
                    <a:pt x="12704826" y="6365113"/>
                  </a:lnTo>
                  <a:cubicBezTo>
                    <a:pt x="12704826" y="2863723"/>
                    <a:pt x="9866376" y="25400"/>
                    <a:pt x="6365113" y="25400"/>
                  </a:cubicBezTo>
                  <a:lnTo>
                    <a:pt x="6365113" y="12700"/>
                  </a:lnTo>
                  <a:lnTo>
                    <a:pt x="6365113" y="25400"/>
                  </a:lnTo>
                  <a:cubicBezTo>
                    <a:pt x="2863723" y="25400"/>
                    <a:pt x="25400" y="2863723"/>
                    <a:pt x="25400" y="6365113"/>
                  </a:cubicBezTo>
                  <a:close/>
                </a:path>
              </a:pathLst>
            </a:custGeom>
            <a:solidFill>
              <a:srgbClr val="FFFFFF"/>
            </a:solidFill>
          </p:spPr>
        </p:sp>
      </p:grpSp>
      <p:sp>
        <p:nvSpPr>
          <p:cNvPr id="5" name="TextBox 5"/>
          <p:cNvSpPr txBox="1"/>
          <p:nvPr/>
        </p:nvSpPr>
        <p:spPr>
          <a:xfrm>
            <a:off x="782598" y="852720"/>
            <a:ext cx="7774278" cy="984820"/>
          </a:xfrm>
          <a:prstGeom prst="rect">
            <a:avLst/>
          </a:prstGeom>
        </p:spPr>
        <p:txBody>
          <a:bodyPr lIns="0" tIns="0" rIns="0" bIns="0" rtlCol="0" anchor="t">
            <a:spAutoFit/>
          </a:bodyPr>
          <a:lstStyle/>
          <a:p>
            <a:pPr algn="l">
              <a:lnSpc>
                <a:spcPts val="8096"/>
              </a:lnSpc>
              <a:spcBef>
                <a:spcPct val="0"/>
              </a:spcBef>
            </a:pPr>
            <a:r>
              <a:rPr lang="en-US" sz="5783" spc="-173">
                <a:solidFill>
                  <a:srgbClr val="16264D"/>
                </a:solidFill>
                <a:latin typeface="Playfair Display"/>
                <a:ea typeface="Playfair Display"/>
                <a:cs typeface="Playfair Display"/>
                <a:sym typeface="Playfair Display"/>
              </a:rPr>
              <a:t>CHALLENGES FACED</a:t>
            </a:r>
          </a:p>
        </p:txBody>
      </p:sp>
      <p:sp>
        <p:nvSpPr>
          <p:cNvPr id="6" name="TextBox 6"/>
          <p:cNvSpPr txBox="1"/>
          <p:nvPr/>
        </p:nvSpPr>
        <p:spPr>
          <a:xfrm>
            <a:off x="4401728" y="2321617"/>
            <a:ext cx="7227364" cy="2687231"/>
          </a:xfrm>
          <a:prstGeom prst="rect">
            <a:avLst/>
          </a:prstGeom>
        </p:spPr>
        <p:txBody>
          <a:bodyPr lIns="0" tIns="0" rIns="0" bIns="0" rtlCol="0" anchor="t">
            <a:spAutoFit/>
          </a:bodyPr>
          <a:lstStyle/>
          <a:p>
            <a:pPr algn="l">
              <a:lnSpc>
                <a:spcPts val="3093"/>
              </a:lnSpc>
            </a:pPr>
            <a:endParaRPr/>
          </a:p>
          <a:p>
            <a:pPr algn="l">
              <a:lnSpc>
                <a:spcPts val="3093"/>
              </a:lnSpc>
            </a:pPr>
            <a:endParaRP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Python-based AI models consume high memory</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Large language models not feasible</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Latency increases due to swapping</a:t>
            </a:r>
          </a:p>
          <a:p>
            <a:pPr algn="l">
              <a:lnSpc>
                <a:spcPts val="3093"/>
              </a:lnSpc>
            </a:pPr>
            <a:endParaRPr lang="en-US" sz="2379" spc="-71">
              <a:solidFill>
                <a:srgbClr val="2C0C6B"/>
              </a:solidFill>
              <a:latin typeface="Open Sauce"/>
              <a:ea typeface="Open Sauce"/>
              <a:cs typeface="Open Sauce"/>
              <a:sym typeface="Open Sauce"/>
            </a:endParaRPr>
          </a:p>
          <a:p>
            <a:pPr algn="l">
              <a:lnSpc>
                <a:spcPts val="3093"/>
              </a:lnSpc>
            </a:pPr>
            <a:endParaRPr lang="en-US" sz="2379" spc="-71">
              <a:solidFill>
                <a:srgbClr val="2C0C6B"/>
              </a:solidFill>
              <a:latin typeface="Open Sauce"/>
              <a:ea typeface="Open Sauce"/>
              <a:cs typeface="Open Sauce"/>
              <a:sym typeface="Open Sauce"/>
            </a:endParaRPr>
          </a:p>
        </p:txBody>
      </p:sp>
      <p:sp>
        <p:nvSpPr>
          <p:cNvPr id="7" name="TextBox 7"/>
          <p:cNvSpPr txBox="1"/>
          <p:nvPr/>
        </p:nvSpPr>
        <p:spPr>
          <a:xfrm>
            <a:off x="2631030" y="2273992"/>
            <a:ext cx="3541395"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CHALLENGE NO. 1</a:t>
            </a:r>
          </a:p>
        </p:txBody>
      </p:sp>
      <p:sp>
        <p:nvSpPr>
          <p:cNvPr id="8" name="TextBox 8"/>
          <p:cNvSpPr txBox="1"/>
          <p:nvPr/>
        </p:nvSpPr>
        <p:spPr>
          <a:xfrm>
            <a:off x="4401728" y="4444396"/>
            <a:ext cx="7227364" cy="1550932"/>
          </a:xfrm>
          <a:prstGeom prst="rect">
            <a:avLst/>
          </a:prstGeom>
        </p:spPr>
        <p:txBody>
          <a:bodyPr lIns="0" tIns="0" rIns="0" bIns="0" rtlCol="0" anchor="t">
            <a:spAutoFit/>
          </a:bodyPr>
          <a:lstStyle/>
          <a:p>
            <a:pPr algn="l">
              <a:lnSpc>
                <a:spcPts val="3093"/>
              </a:lnSpc>
            </a:pPr>
            <a:endParaRPr/>
          </a:p>
          <a:p>
            <a:pPr algn="l">
              <a:lnSpc>
                <a:spcPts val="3093"/>
              </a:lnSpc>
            </a:pPr>
            <a:endParaRP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Entire pipeline built in C++</a:t>
            </a: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Avoided dynamic STL heavy containers</a:t>
            </a:r>
          </a:p>
        </p:txBody>
      </p:sp>
      <p:sp>
        <p:nvSpPr>
          <p:cNvPr id="9" name="TextBox 9"/>
          <p:cNvSpPr txBox="1"/>
          <p:nvPr/>
        </p:nvSpPr>
        <p:spPr>
          <a:xfrm>
            <a:off x="2631030" y="4396771"/>
            <a:ext cx="2038707"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SOLUTION</a:t>
            </a:r>
          </a:p>
        </p:txBody>
      </p:sp>
      <p:sp>
        <p:nvSpPr>
          <p:cNvPr id="10" name="TextBox 10"/>
          <p:cNvSpPr txBox="1"/>
          <p:nvPr/>
        </p:nvSpPr>
        <p:spPr>
          <a:xfrm>
            <a:off x="4551714" y="6880477"/>
            <a:ext cx="7227364" cy="1916260"/>
          </a:xfrm>
          <a:prstGeom prst="rect">
            <a:avLst/>
          </a:prstGeom>
        </p:spPr>
        <p:txBody>
          <a:bodyPr lIns="0" tIns="0" rIns="0" bIns="0" rtlCol="0" anchor="t">
            <a:spAutoFit/>
          </a:bodyPr>
          <a:lstStyle/>
          <a:p>
            <a:pPr algn="l">
              <a:lnSpc>
                <a:spcPts val="3093"/>
              </a:lnSpc>
            </a:pPr>
            <a:endParaRP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Mic output: 32-bit, 48kHz</a:t>
            </a:r>
          </a:p>
          <a:p>
            <a:pPr marL="513701" lvl="1" indent="-256851" algn="l">
              <a:lnSpc>
                <a:spcPts val="3093"/>
              </a:lnSpc>
              <a:buFont typeface="Arial"/>
              <a:buChar char="•"/>
            </a:pPr>
            <a:r>
              <a:rPr lang="en-US" sz="2379" spc="-71">
                <a:solidFill>
                  <a:srgbClr val="2C0C6B"/>
                </a:solidFill>
                <a:latin typeface="Open Sauce"/>
                <a:ea typeface="Open Sauce"/>
                <a:cs typeface="Open Sauce"/>
                <a:sym typeface="Open Sauce"/>
              </a:rPr>
              <a:t>Vosk requires: 16-bit, 16kHz</a:t>
            </a:r>
          </a:p>
          <a:p>
            <a:pPr algn="l">
              <a:lnSpc>
                <a:spcPts val="3093"/>
              </a:lnSpc>
            </a:pPr>
            <a:endParaRPr lang="en-US" sz="2379" spc="-71">
              <a:solidFill>
                <a:srgbClr val="2C0C6B"/>
              </a:solidFill>
              <a:latin typeface="Open Sauce"/>
              <a:ea typeface="Open Sauce"/>
              <a:cs typeface="Open Sauce"/>
              <a:sym typeface="Open Sauce"/>
            </a:endParaRPr>
          </a:p>
          <a:p>
            <a:pPr algn="l">
              <a:lnSpc>
                <a:spcPts val="3093"/>
              </a:lnSpc>
            </a:pPr>
            <a:endParaRPr lang="en-US" sz="2379" spc="-71">
              <a:solidFill>
                <a:srgbClr val="2C0C6B"/>
              </a:solidFill>
              <a:latin typeface="Open Sauce"/>
              <a:ea typeface="Open Sauce"/>
              <a:cs typeface="Open Sauce"/>
              <a:sym typeface="Open Sauce"/>
            </a:endParaRPr>
          </a:p>
        </p:txBody>
      </p:sp>
      <p:sp>
        <p:nvSpPr>
          <p:cNvPr id="11" name="TextBox 11"/>
          <p:cNvSpPr txBox="1"/>
          <p:nvPr/>
        </p:nvSpPr>
        <p:spPr>
          <a:xfrm>
            <a:off x="2631030" y="6332823"/>
            <a:ext cx="3541395"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CHALLENGE NO. 2</a:t>
            </a:r>
          </a:p>
        </p:txBody>
      </p:sp>
      <p:sp>
        <p:nvSpPr>
          <p:cNvPr id="12" name="TextBox 12"/>
          <p:cNvSpPr txBox="1"/>
          <p:nvPr/>
        </p:nvSpPr>
        <p:spPr>
          <a:xfrm>
            <a:off x="4551714" y="8197575"/>
            <a:ext cx="7227364" cy="1550932"/>
          </a:xfrm>
          <a:prstGeom prst="rect">
            <a:avLst/>
          </a:prstGeom>
        </p:spPr>
        <p:txBody>
          <a:bodyPr lIns="0" tIns="0" rIns="0" bIns="0" rtlCol="0" anchor="t">
            <a:spAutoFit/>
          </a:bodyPr>
          <a:lstStyle/>
          <a:p>
            <a:pPr algn="l">
              <a:lnSpc>
                <a:spcPts val="3093"/>
              </a:lnSpc>
            </a:pPr>
            <a:endParaRPr/>
          </a:p>
          <a:p>
            <a:pPr algn="l">
              <a:lnSpc>
                <a:spcPts val="3093"/>
              </a:lnSpc>
            </a:pPr>
            <a:endParaRP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Bit depth conversion (32-bit → 16-bit)</a:t>
            </a:r>
          </a:p>
          <a:p>
            <a:pPr marL="513702" lvl="1" indent="-256851" algn="l">
              <a:lnSpc>
                <a:spcPts val="3093"/>
              </a:lnSpc>
              <a:buFont typeface="Arial"/>
              <a:buChar char="•"/>
            </a:pPr>
            <a:r>
              <a:rPr lang="en-US" sz="2379" spc="-71">
                <a:solidFill>
                  <a:srgbClr val="2C0C6B"/>
                </a:solidFill>
                <a:latin typeface="Open Sauce"/>
                <a:ea typeface="Open Sauce"/>
                <a:cs typeface="Open Sauce"/>
                <a:sym typeface="Open Sauce"/>
              </a:rPr>
              <a:t>Downsampling (48kHz → 16kHz)</a:t>
            </a:r>
          </a:p>
        </p:txBody>
      </p:sp>
      <p:sp>
        <p:nvSpPr>
          <p:cNvPr id="13" name="TextBox 13"/>
          <p:cNvSpPr txBox="1"/>
          <p:nvPr/>
        </p:nvSpPr>
        <p:spPr>
          <a:xfrm>
            <a:off x="2631030" y="8224397"/>
            <a:ext cx="2038707" cy="572340"/>
          </a:xfrm>
          <a:prstGeom prst="rect">
            <a:avLst/>
          </a:prstGeom>
        </p:spPr>
        <p:txBody>
          <a:bodyPr lIns="0" tIns="0" rIns="0" bIns="0" rtlCol="0" anchor="t">
            <a:spAutoFit/>
          </a:bodyPr>
          <a:lstStyle/>
          <a:p>
            <a:pPr algn="ctr">
              <a:lnSpc>
                <a:spcPts val="4678"/>
              </a:lnSpc>
            </a:pPr>
            <a:r>
              <a:rPr lang="en-US" sz="3341" b="1" i="1">
                <a:solidFill>
                  <a:srgbClr val="004AAD"/>
                </a:solidFill>
                <a:latin typeface="Open Sans Bold Italics"/>
                <a:ea typeface="Open Sans Bold Italics"/>
                <a:cs typeface="Open Sans Bold Italics"/>
                <a:sym typeface="Open Sans Bold Italics"/>
              </a:rPr>
              <a:t>SOLUTION</a:t>
            </a:r>
          </a:p>
        </p:txBody>
      </p:sp>
      <p:sp>
        <p:nvSpPr>
          <p:cNvPr id="14" name="Freeform 14"/>
          <p:cNvSpPr/>
          <p:nvPr/>
        </p:nvSpPr>
        <p:spPr>
          <a:xfrm>
            <a:off x="13895488" y="696735"/>
            <a:ext cx="2695057" cy="2457258"/>
          </a:xfrm>
          <a:custGeom>
            <a:avLst/>
            <a:gdLst/>
            <a:ahLst/>
            <a:cxnLst/>
            <a:rect l="l" t="t" r="r" b="b"/>
            <a:pathLst>
              <a:path w="2695057" h="2457258">
                <a:moveTo>
                  <a:pt x="0" y="0"/>
                </a:moveTo>
                <a:lnTo>
                  <a:pt x="2695057" y="0"/>
                </a:lnTo>
                <a:lnTo>
                  <a:pt x="2695057" y="2457258"/>
                </a:lnTo>
                <a:lnTo>
                  <a:pt x="0" y="2457258"/>
                </a:lnTo>
                <a:lnTo>
                  <a:pt x="0" y="0"/>
                </a:lnTo>
                <a:close/>
              </a:path>
            </a:pathLst>
          </a:custGeom>
          <a:blipFill>
            <a:blip r:embed="rId3"/>
            <a:stretch>
              <a:fillRect/>
            </a:stretch>
          </a:blipFill>
        </p:spPr>
      </p:sp>
      <p:sp>
        <p:nvSpPr>
          <p:cNvPr id="15" name="AutoShape 15"/>
          <p:cNvSpPr/>
          <p:nvPr/>
        </p:nvSpPr>
        <p:spPr>
          <a:xfrm>
            <a:off x="15468684" y="8122332"/>
            <a:ext cx="1509365" cy="799585"/>
          </a:xfrm>
          <a:prstGeom prst="line">
            <a:avLst/>
          </a:prstGeom>
          <a:ln w="9525" cap="rnd">
            <a:solidFill>
              <a:srgbClr val="3D3D3D"/>
            </a:solidFill>
            <a:prstDash val="solid"/>
            <a:headEnd type="none" w="sm" len="sm"/>
            <a:tailEnd type="none" w="sm" len="sm"/>
          </a:ln>
        </p:spPr>
      </p:sp>
      <p:sp>
        <p:nvSpPr>
          <p:cNvPr id="16" name="AutoShape 16"/>
          <p:cNvSpPr/>
          <p:nvPr/>
        </p:nvSpPr>
        <p:spPr>
          <a:xfrm>
            <a:off x="17293217" y="9040691"/>
            <a:ext cx="705261" cy="1478670"/>
          </a:xfrm>
          <a:prstGeom prst="line">
            <a:avLst/>
          </a:prstGeom>
          <a:ln w="9525" cap="rnd">
            <a:solidFill>
              <a:srgbClr val="3D3D3D"/>
            </a:solidFill>
            <a:prstDash val="solid"/>
            <a:headEnd type="none" w="sm" len="sm"/>
            <a:tailEnd type="none" w="sm" len="sm"/>
          </a:ln>
        </p:spPr>
      </p:sp>
      <p:sp>
        <p:nvSpPr>
          <p:cNvPr id="17" name="Freeform 17"/>
          <p:cNvSpPr/>
          <p:nvPr/>
        </p:nvSpPr>
        <p:spPr>
          <a:xfrm rot="1191014">
            <a:off x="16963846" y="8763600"/>
            <a:ext cx="478067" cy="478968"/>
          </a:xfrm>
          <a:custGeom>
            <a:avLst/>
            <a:gdLst/>
            <a:ahLst/>
            <a:cxnLst/>
            <a:rect l="l" t="t" r="r" b="b"/>
            <a:pathLst>
              <a:path w="478067" h="478968">
                <a:moveTo>
                  <a:pt x="0" y="0"/>
                </a:moveTo>
                <a:lnTo>
                  <a:pt x="478067" y="0"/>
                </a:lnTo>
                <a:lnTo>
                  <a:pt x="478067" y="478968"/>
                </a:lnTo>
                <a:lnTo>
                  <a:pt x="0" y="478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1191014">
            <a:off x="15003094" y="7800714"/>
            <a:ext cx="479845" cy="480298"/>
          </a:xfrm>
          <a:custGeom>
            <a:avLst/>
            <a:gdLst/>
            <a:ahLst/>
            <a:cxnLst/>
            <a:rect l="l" t="t" r="r" b="b"/>
            <a:pathLst>
              <a:path w="479845" h="480298">
                <a:moveTo>
                  <a:pt x="0" y="0"/>
                </a:moveTo>
                <a:lnTo>
                  <a:pt x="479845" y="0"/>
                </a:lnTo>
                <a:lnTo>
                  <a:pt x="479845" y="480299"/>
                </a:lnTo>
                <a:lnTo>
                  <a:pt x="0" y="480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508</Words>
  <Application>Microsoft Office PowerPoint</Application>
  <PresentationFormat>Custom</PresentationFormat>
  <Paragraphs>88</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Calibri</vt:lpstr>
      <vt:lpstr>Agrandir Wide Medium</vt:lpstr>
      <vt:lpstr>Canva Sans Italics</vt:lpstr>
      <vt:lpstr>Aleo</vt:lpstr>
      <vt:lpstr>Open Sauce</vt:lpstr>
      <vt:lpstr>Playfair Display</vt:lpstr>
      <vt:lpstr>Agrandir Wide Medium Italics</vt:lpstr>
      <vt:lpstr>Open Sans</vt:lpstr>
      <vt:lpstr>Calibri (MS) Bold</vt:lpstr>
      <vt:lpstr>Aleo Bold</vt:lpstr>
      <vt:lpstr>Arial</vt:lpstr>
      <vt:lpstr>League Gothic</vt:lpstr>
      <vt:lpstr>Open Sans Bold Italics</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cp:lastModifiedBy>Dharaneesh S</cp:lastModifiedBy>
  <cp:revision>3</cp:revision>
  <dcterms:created xsi:type="dcterms:W3CDTF">2006-08-16T00:00:00Z</dcterms:created>
  <dcterms:modified xsi:type="dcterms:W3CDTF">2026-02-19T15:24:43Z</dcterms:modified>
  <dc:identifier>DAHAzqEcJHA</dc:identifier>
</cp:coreProperties>
</file>